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8" r:id="rId3"/>
    <p:sldId id="263" r:id="rId4"/>
    <p:sldId id="264" r:id="rId5"/>
    <p:sldId id="262" r:id="rId6"/>
    <p:sldId id="265" r:id="rId7"/>
    <p:sldId id="266" r:id="rId8"/>
    <p:sldId id="267" r:id="rId9"/>
    <p:sldId id="268"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B9ED361-67A9-47F7-ACE4-67C14B4FF8FE}">
          <p14:sldIdLst>
            <p14:sldId id="256"/>
            <p14:sldId id="258"/>
            <p14:sldId id="263"/>
            <p14:sldId id="264"/>
            <p14:sldId id="262"/>
            <p14:sldId id="265"/>
            <p14:sldId id="266"/>
            <p14:sldId id="267"/>
            <p14:sldId id="268"/>
          </p14:sldIdLst>
        </p14:section>
        <p14:section name="Untitled Section" id="{EBCE38CE-C72B-4E99-8A30-07FC9CAD6F2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800" autoAdjust="0"/>
    <p:restoredTop sz="94660"/>
  </p:normalViewPr>
  <p:slideViewPr>
    <p:cSldViewPr>
      <p:cViewPr varScale="1">
        <p:scale>
          <a:sx n="106" d="100"/>
          <a:sy n="106" d="100"/>
        </p:scale>
        <p:origin x="1848"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049FE8-1A39-4F73-8791-C2D8B64BD269}" type="datetimeFigureOut">
              <a:rPr lang="en-US" smtClean="0"/>
              <a:pPr/>
              <a:t>3/20/2019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A46BEE-5574-412B-B498-3788E435FB52}" type="slidenum">
              <a:rPr lang="en-US" smtClean="0"/>
              <a:pPr/>
              <a:t>‹#›</a:t>
            </a:fld>
            <a:endParaRPr lang="en-US"/>
          </a:p>
        </p:txBody>
      </p:sp>
    </p:spTree>
    <p:extLst>
      <p:ext uri="{BB962C8B-B14F-4D97-AF65-F5344CB8AC3E}">
        <p14:creationId xmlns:p14="http://schemas.microsoft.com/office/powerpoint/2010/main" val="3904025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A46BEE-5574-412B-B498-3788E435FB52}" type="slidenum">
              <a:rPr lang="en-US" smtClean="0"/>
              <a:pPr/>
              <a:t>1</a:t>
            </a:fld>
            <a:endParaRPr lang="en-US"/>
          </a:p>
        </p:txBody>
      </p:sp>
    </p:spTree>
    <p:extLst>
      <p:ext uri="{BB962C8B-B14F-4D97-AF65-F5344CB8AC3E}">
        <p14:creationId xmlns:p14="http://schemas.microsoft.com/office/powerpoint/2010/main" val="11419822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2</a:t>
            </a:fld>
            <a:endParaRPr lang="en-US"/>
          </a:p>
        </p:txBody>
      </p:sp>
    </p:spTree>
    <p:extLst>
      <p:ext uri="{BB962C8B-B14F-4D97-AF65-F5344CB8AC3E}">
        <p14:creationId xmlns:p14="http://schemas.microsoft.com/office/powerpoint/2010/main" val="18951025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3</a:t>
            </a:fld>
            <a:endParaRPr lang="en-US"/>
          </a:p>
        </p:txBody>
      </p:sp>
    </p:spTree>
    <p:extLst>
      <p:ext uri="{BB962C8B-B14F-4D97-AF65-F5344CB8AC3E}">
        <p14:creationId xmlns:p14="http://schemas.microsoft.com/office/powerpoint/2010/main" val="16496911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4</a:t>
            </a:fld>
            <a:endParaRPr lang="en-US"/>
          </a:p>
        </p:txBody>
      </p:sp>
    </p:spTree>
    <p:extLst>
      <p:ext uri="{BB962C8B-B14F-4D97-AF65-F5344CB8AC3E}">
        <p14:creationId xmlns:p14="http://schemas.microsoft.com/office/powerpoint/2010/main" val="41820748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5</a:t>
            </a:fld>
            <a:endParaRPr lang="en-US"/>
          </a:p>
        </p:txBody>
      </p:sp>
    </p:spTree>
    <p:extLst>
      <p:ext uri="{BB962C8B-B14F-4D97-AF65-F5344CB8AC3E}">
        <p14:creationId xmlns:p14="http://schemas.microsoft.com/office/powerpoint/2010/main" val="18951025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6</a:t>
            </a:fld>
            <a:endParaRPr lang="en-US"/>
          </a:p>
        </p:txBody>
      </p:sp>
    </p:spTree>
    <p:extLst>
      <p:ext uri="{BB962C8B-B14F-4D97-AF65-F5344CB8AC3E}">
        <p14:creationId xmlns:p14="http://schemas.microsoft.com/office/powerpoint/2010/main" val="22189608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7</a:t>
            </a:fld>
            <a:endParaRPr lang="en-US"/>
          </a:p>
        </p:txBody>
      </p:sp>
    </p:spTree>
    <p:extLst>
      <p:ext uri="{BB962C8B-B14F-4D97-AF65-F5344CB8AC3E}">
        <p14:creationId xmlns:p14="http://schemas.microsoft.com/office/powerpoint/2010/main" val="31203294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8</a:t>
            </a:fld>
            <a:endParaRPr lang="en-US"/>
          </a:p>
        </p:txBody>
      </p:sp>
    </p:spTree>
    <p:extLst>
      <p:ext uri="{BB962C8B-B14F-4D97-AF65-F5344CB8AC3E}">
        <p14:creationId xmlns:p14="http://schemas.microsoft.com/office/powerpoint/2010/main" val="33900713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9</a:t>
            </a:fld>
            <a:endParaRPr lang="en-US"/>
          </a:p>
        </p:txBody>
      </p:sp>
    </p:spTree>
    <p:extLst>
      <p:ext uri="{BB962C8B-B14F-4D97-AF65-F5344CB8AC3E}">
        <p14:creationId xmlns:p14="http://schemas.microsoft.com/office/powerpoint/2010/main" val="37413349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3/20/2019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1835" y="82295"/>
            <a:ext cx="8720329" cy="6693409"/>
          </a:xfrm>
          <a:prstGeom prst="rect">
            <a:avLst/>
          </a:prstGeom>
        </p:spPr>
      </p:pic>
      <p:sp>
        <p:nvSpPr>
          <p:cNvPr id="1026" name="Text Box 2"/>
          <p:cNvSpPr txBox="1">
            <a:spLocks noChangeArrowheads="1"/>
          </p:cNvSpPr>
          <p:nvPr/>
        </p:nvSpPr>
        <p:spPr bwMode="auto">
          <a:xfrm>
            <a:off x="1447800" y="4377013"/>
            <a:ext cx="6037729" cy="632478"/>
          </a:xfrm>
          <a:prstGeom prst="rect">
            <a:avLst/>
          </a:prstGeom>
          <a:solidFill>
            <a:srgbClr val="FFFFFF"/>
          </a:solidFill>
          <a:ln w="9525">
            <a:solidFill>
              <a:srgbClr val="2E74B5"/>
            </a:solidFill>
            <a:prstDash val="dash"/>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bs-Latn-BA" sz="1100" dirty="0" smtClean="0"/>
              <a:t>This project has been funded with support from the European Commission. This publication reflects the views only of the author, and the Commission cannot be held responsible for any use which may be made of the information contained therein</a:t>
            </a:r>
            <a:r>
              <a:rPr lang="en-US" sz="1100" dirty="0"/>
              <a:t>.</a:t>
            </a:r>
            <a:endParaRPr lang="en-US" sz="1100" dirty="0" smtClean="0"/>
          </a:p>
        </p:txBody>
      </p:sp>
      <p:sp>
        <p:nvSpPr>
          <p:cNvPr id="7" name="Subtitle 2"/>
          <p:cNvSpPr>
            <a:spLocks noGrp="1"/>
          </p:cNvSpPr>
          <p:nvPr>
            <p:ph type="subTitle" idx="1"/>
          </p:nvPr>
        </p:nvSpPr>
        <p:spPr>
          <a:xfrm>
            <a:off x="1237129" y="1709738"/>
            <a:ext cx="6400800" cy="1143000"/>
          </a:xfrm>
        </p:spPr>
        <p:txBody>
          <a:bodyPr>
            <a:normAutofit fontScale="70000" lnSpcReduction="20000"/>
          </a:bodyPr>
          <a:lstStyle/>
          <a:p>
            <a:r>
              <a:rPr lang="sr-Latn-BA"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SWARM project</a:t>
            </a:r>
          </a:p>
          <a:p>
            <a:r>
              <a:rPr lang="bs-Latn-BA" dirty="0">
                <a:solidFill>
                  <a:schemeClr val="accent1">
                    <a:lumMod val="75000"/>
                  </a:schemeClr>
                </a:solidFill>
              </a:rPr>
              <a:t>Curriculum development projects</a:t>
            </a:r>
            <a:r>
              <a:rPr lang="bs-Latn-BA" dirty="0" smtClean="0">
                <a:solidFill>
                  <a:schemeClr val="accent1">
                    <a:lumMod val="75000"/>
                  </a:schemeClr>
                </a:solidFill>
              </a:rPr>
              <a:t>,</a:t>
            </a:r>
            <a:r>
              <a:rPr lang="en-US" dirty="0" smtClean="0">
                <a:solidFill>
                  <a:schemeClr val="accent1">
                    <a:lumMod val="75000"/>
                  </a:schemeClr>
                </a:solidFill>
              </a:rPr>
              <a:t> </a:t>
            </a:r>
            <a:r>
              <a:rPr lang="bs-Latn-BA" dirty="0" smtClean="0">
                <a:solidFill>
                  <a:schemeClr val="accent1">
                    <a:lumMod val="75000"/>
                  </a:schemeClr>
                </a:solidFill>
              </a:rPr>
              <a:t>Impact </a:t>
            </a:r>
            <a:r>
              <a:rPr lang="bs-Latn-BA" dirty="0">
                <a:solidFill>
                  <a:schemeClr val="accent1">
                    <a:lumMod val="75000"/>
                  </a:schemeClr>
                </a:solidFill>
              </a:rPr>
              <a:t>and  Relevance of activities in relation to project objectives</a:t>
            </a:r>
            <a:endParaRPr lang="bs-Latn-BA" b="1" dirty="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endParaRPr>
          </a:p>
        </p:txBody>
      </p:sp>
      <p:sp>
        <p:nvSpPr>
          <p:cNvPr id="8" name="Title 1"/>
          <p:cNvSpPr txBox="1">
            <a:spLocks/>
          </p:cNvSpPr>
          <p:nvPr/>
        </p:nvSpPr>
        <p:spPr>
          <a:xfrm>
            <a:off x="551329" y="2788729"/>
            <a:ext cx="77724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dirty="0" smtClean="0">
                <a:solidFill>
                  <a:schemeClr val="accent1">
                    <a:lumMod val="75000"/>
                  </a:schemeClr>
                </a:solidFill>
                <a:latin typeface="Calibri Light" pitchFamily="34" charset="0"/>
                <a:cs typeface="Calibri Light" pitchFamily="34" charset="0"/>
              </a:rPr>
              <a:t>Đurica Marković</a:t>
            </a:r>
          </a:p>
          <a:p>
            <a:r>
              <a:rPr lang="sr-Latn-BA" sz="1800" dirty="0" smtClean="0">
                <a:solidFill>
                  <a:schemeClr val="accent1">
                    <a:lumMod val="75000"/>
                  </a:schemeClr>
                </a:solidFill>
                <a:latin typeface="Calibri Light" pitchFamily="34" charset="0"/>
                <a:cs typeface="Calibri Light" pitchFamily="34" charset="0"/>
              </a:rPr>
              <a:t>University </a:t>
            </a:r>
            <a:r>
              <a:rPr lang="sr-Latn-BA" sz="1800" dirty="0" err="1" smtClean="0">
                <a:solidFill>
                  <a:schemeClr val="accent1">
                    <a:lumMod val="75000"/>
                  </a:schemeClr>
                </a:solidFill>
                <a:latin typeface="Calibri Light" pitchFamily="34" charset="0"/>
                <a:cs typeface="Calibri Light" pitchFamily="34" charset="0"/>
              </a:rPr>
              <a:t>of</a:t>
            </a:r>
            <a:r>
              <a:rPr lang="sr-Latn-BA" sz="1800" dirty="0" smtClean="0">
                <a:solidFill>
                  <a:schemeClr val="accent1">
                    <a:lumMod val="75000"/>
                  </a:schemeClr>
                </a:solidFill>
                <a:latin typeface="Calibri Light" pitchFamily="34" charset="0"/>
                <a:cs typeface="Calibri Light" pitchFamily="34" charset="0"/>
              </a:rPr>
              <a:t> Priština in Kosovska Mitrovica</a:t>
            </a:r>
            <a:endParaRPr lang="bs-Latn-BA" sz="1800" dirty="0">
              <a:solidFill>
                <a:schemeClr val="accent1">
                  <a:lumMod val="75000"/>
                </a:schemeClr>
              </a:solidFill>
              <a:latin typeface="Calibri Light" pitchFamily="34" charset="0"/>
              <a:cs typeface="Calibri Light" pitchFamily="34" charset="0"/>
            </a:endParaRPr>
          </a:p>
        </p:txBody>
      </p:sp>
      <p:sp>
        <p:nvSpPr>
          <p:cNvPr id="9" name="Title 1"/>
          <p:cNvSpPr txBox="1">
            <a:spLocks/>
          </p:cNvSpPr>
          <p:nvPr/>
        </p:nvSpPr>
        <p:spPr>
          <a:xfrm>
            <a:off x="551329" y="3700178"/>
            <a:ext cx="77724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dirty="0" err="1" smtClean="0">
                <a:solidFill>
                  <a:schemeClr val="accent1">
                    <a:lumMod val="75000"/>
                  </a:schemeClr>
                </a:solidFill>
                <a:latin typeface="Calibri Light" pitchFamily="34" charset="0"/>
                <a:cs typeface="Calibri Light" pitchFamily="34" charset="0"/>
              </a:rPr>
              <a:t>Field</a:t>
            </a:r>
            <a:r>
              <a:rPr lang="sr-Latn-BA" sz="1800" dirty="0" smtClean="0">
                <a:solidFill>
                  <a:schemeClr val="accent1">
                    <a:lumMod val="75000"/>
                  </a:schemeClr>
                </a:solidFill>
                <a:latin typeface="Calibri Light" pitchFamily="34" charset="0"/>
                <a:cs typeface="Calibri Light" pitchFamily="34" charset="0"/>
              </a:rPr>
              <a:t> Monitoring </a:t>
            </a:r>
            <a:r>
              <a:rPr lang="sr-Latn-BA" sz="1800" dirty="0" err="1" smtClean="0">
                <a:solidFill>
                  <a:schemeClr val="accent1">
                    <a:lumMod val="75000"/>
                  </a:schemeClr>
                </a:solidFill>
                <a:latin typeface="Calibri Light" pitchFamily="34" charset="0"/>
                <a:cs typeface="Calibri Light" pitchFamily="34" charset="0"/>
              </a:rPr>
              <a:t>Visit</a:t>
            </a:r>
            <a:r>
              <a:rPr lang="en-US" sz="1800" dirty="0" smtClean="0">
                <a:solidFill>
                  <a:schemeClr val="accent1">
                    <a:lumMod val="75000"/>
                  </a:schemeClr>
                </a:solidFill>
                <a:latin typeface="Calibri Light" pitchFamily="34" charset="0"/>
                <a:cs typeface="Calibri Light" pitchFamily="34" charset="0"/>
              </a:rPr>
              <a:t> </a:t>
            </a:r>
            <a:r>
              <a:rPr lang="sr-Latn-BA" sz="1800" dirty="0" smtClean="0">
                <a:solidFill>
                  <a:schemeClr val="accent1">
                    <a:lumMod val="75000"/>
                  </a:schemeClr>
                </a:solidFill>
                <a:latin typeface="Calibri Light" pitchFamily="34" charset="0"/>
                <a:cs typeface="Calibri Light" pitchFamily="34" charset="0"/>
              </a:rPr>
              <a:t>/ </a:t>
            </a:r>
            <a:r>
              <a:rPr lang="sr-Latn-BA" sz="1800" dirty="0" smtClean="0">
                <a:solidFill>
                  <a:schemeClr val="accent1">
                    <a:lumMod val="75000"/>
                  </a:schemeClr>
                </a:solidFill>
                <a:latin typeface="Calibri Light" pitchFamily="34" charset="0"/>
                <a:cs typeface="Calibri Light" pitchFamily="34" charset="0"/>
              </a:rPr>
              <a:t>20 </a:t>
            </a:r>
            <a:r>
              <a:rPr lang="sr-Latn-BA" sz="1800" dirty="0" err="1" smtClean="0">
                <a:solidFill>
                  <a:schemeClr val="accent1">
                    <a:lumMod val="75000"/>
                  </a:schemeClr>
                </a:solidFill>
                <a:latin typeface="Calibri Light" pitchFamily="34" charset="0"/>
                <a:cs typeface="Calibri Light" pitchFamily="34" charset="0"/>
              </a:rPr>
              <a:t>March</a:t>
            </a:r>
            <a:r>
              <a:rPr lang="sr-Latn-BA" sz="1800" dirty="0" smtClean="0">
                <a:solidFill>
                  <a:schemeClr val="accent1">
                    <a:lumMod val="75000"/>
                  </a:schemeClr>
                </a:solidFill>
                <a:latin typeface="Calibri Light" pitchFamily="34" charset="0"/>
                <a:cs typeface="Calibri Light" pitchFamily="34" charset="0"/>
              </a:rPr>
              <a:t> 2019</a:t>
            </a:r>
            <a:endParaRPr lang="bs-Latn-BA" sz="1800" dirty="0">
              <a:solidFill>
                <a:schemeClr val="accent1">
                  <a:lumMod val="75000"/>
                </a:schemeClr>
              </a:solidFill>
              <a:latin typeface="Calibri Light" pitchFamily="34" charset="0"/>
              <a:cs typeface="Calibri Light"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533400"/>
            <a:ext cx="8229600" cy="1143000"/>
          </a:xfrm>
        </p:spPr>
        <p:txBody>
          <a:bodyPr/>
          <a:lstStyle/>
          <a:p>
            <a:r>
              <a:rPr lang="sr-Latn-RS" b="1" dirty="0">
                <a:solidFill>
                  <a:schemeClr val="accent1">
                    <a:lumMod val="75000"/>
                  </a:schemeClr>
                </a:solidFill>
                <a:latin typeface="Calibri Light" panose="020F0302020204030204" pitchFamily="34" charset="0"/>
              </a:rPr>
              <a:t>T</a:t>
            </a:r>
            <a:r>
              <a:rPr lang="en-US" b="1" dirty="0">
                <a:solidFill>
                  <a:schemeClr val="accent1">
                    <a:lumMod val="75000"/>
                  </a:schemeClr>
                </a:solidFill>
                <a:latin typeface="Calibri Light" panose="020F0302020204030204" pitchFamily="34" charset="0"/>
              </a:rPr>
              <a:t>he role of the </a:t>
            </a:r>
            <a:r>
              <a:rPr lang="sr-Latn-RS" b="1" dirty="0">
                <a:solidFill>
                  <a:schemeClr val="accent1">
                    <a:lumMod val="75000"/>
                  </a:schemeClr>
                </a:solidFill>
                <a:latin typeface="Calibri Light" panose="020F0302020204030204" pitchFamily="34" charset="0"/>
              </a:rPr>
              <a:t>FTS</a:t>
            </a:r>
            <a:r>
              <a:rPr lang="en-US" b="1" dirty="0">
                <a:solidFill>
                  <a:schemeClr val="accent1">
                    <a:lumMod val="75000"/>
                  </a:schemeClr>
                </a:solidFill>
                <a:latin typeface="Calibri Light" panose="020F0302020204030204" pitchFamily="34" charset="0"/>
              </a:rPr>
              <a:t> in </a:t>
            </a:r>
            <a:r>
              <a:rPr lang="sr-Latn-RS" b="1" dirty="0">
                <a:solidFill>
                  <a:schemeClr val="accent1">
                    <a:lumMod val="75000"/>
                  </a:schemeClr>
                </a:solidFill>
                <a:latin typeface="Calibri Light" panose="020F0302020204030204" pitchFamily="34" charset="0"/>
              </a:rPr>
              <a:t>SWARM</a:t>
            </a:r>
            <a:endParaRPr lang="en-US" b="1" dirty="0">
              <a:latin typeface="Calibri Light" pitchFamily="34" charset="0"/>
              <a:cs typeface="Calibri Light" pitchFamily="34" charset="0"/>
            </a:endParaRP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Content Placeholder 2"/>
          <p:cNvSpPr txBox="1">
            <a:spLocks/>
          </p:cNvSpPr>
          <p:nvPr/>
        </p:nvSpPr>
        <p:spPr>
          <a:xfrm>
            <a:off x="228600" y="1600200"/>
            <a:ext cx="8686800" cy="4343400"/>
          </a:xfrm>
          <a:prstGeom prst="rect">
            <a:avLst/>
          </a:prstGeom>
        </p:spPr>
        <p:txBody>
          <a:bodyPr vert="horz" lIns="91440" tIns="45720" rIns="91440" bIns="45720" rtlCol="0">
            <a:noAutofit/>
          </a:bodyPr>
          <a:lstStyle/>
          <a:p>
            <a:pPr marL="342900" indent="-342900">
              <a:buFont typeface="Arial" panose="020B0604020202020204" pitchFamily="34" charset="0"/>
              <a:buChar char="•"/>
            </a:pPr>
            <a:r>
              <a:rPr lang="sr-Latn-RS" sz="2200" dirty="0">
                <a:solidFill>
                  <a:schemeClr val="accent1">
                    <a:lumMod val="75000"/>
                  </a:schemeClr>
                </a:solidFill>
              </a:rPr>
              <a:t>FTS </a:t>
            </a:r>
            <a:r>
              <a:rPr lang="en-US" sz="2200" dirty="0">
                <a:solidFill>
                  <a:schemeClr val="accent1">
                    <a:lumMod val="75000"/>
                  </a:schemeClr>
                </a:solidFill>
              </a:rPr>
              <a:t>will modernize and modify curricula of existing study </a:t>
            </a:r>
            <a:r>
              <a:rPr lang="sr-Latn-RS" sz="2200" dirty="0" err="1" smtClean="0">
                <a:solidFill>
                  <a:schemeClr val="accent1">
                    <a:lumMod val="75000"/>
                  </a:schemeClr>
                </a:solidFill>
              </a:rPr>
              <a:t>programmes</a:t>
            </a:r>
            <a:r>
              <a:rPr lang="en-US" sz="2200" dirty="0" smtClean="0">
                <a:solidFill>
                  <a:schemeClr val="accent1">
                    <a:lumMod val="75000"/>
                  </a:schemeClr>
                </a:solidFill>
              </a:rPr>
              <a:t> </a:t>
            </a:r>
            <a:r>
              <a:rPr lang="en-US" sz="2200" dirty="0">
                <a:solidFill>
                  <a:schemeClr val="accent1">
                    <a:lumMod val="75000"/>
                  </a:schemeClr>
                </a:solidFill>
              </a:rPr>
              <a:t>Civil Engineering – Structures at undergraduate and master levels, with several WRM </a:t>
            </a:r>
            <a:r>
              <a:rPr lang="en-US" sz="2200" dirty="0" smtClean="0">
                <a:solidFill>
                  <a:schemeClr val="accent1">
                    <a:lumMod val="75000"/>
                  </a:schemeClr>
                </a:solidFill>
              </a:rPr>
              <a:t>courses. </a:t>
            </a:r>
            <a:endParaRPr lang="sr-Latn-RS" sz="2200" dirty="0" smtClean="0">
              <a:solidFill>
                <a:schemeClr val="accent1">
                  <a:lumMod val="75000"/>
                </a:schemeClr>
              </a:solidFill>
            </a:endParaRPr>
          </a:p>
          <a:p>
            <a:pPr marL="342900" indent="-342900">
              <a:buFont typeface="Arial" panose="020B0604020202020204" pitchFamily="34" charset="0"/>
              <a:buChar char="•"/>
            </a:pPr>
            <a:r>
              <a:rPr lang="en-US" sz="2200" dirty="0" smtClean="0">
                <a:solidFill>
                  <a:schemeClr val="accent1">
                    <a:lumMod val="75000"/>
                  </a:schemeClr>
                </a:solidFill>
              </a:rPr>
              <a:t>FTS </a:t>
            </a:r>
            <a:r>
              <a:rPr lang="en-US" sz="2200" dirty="0">
                <a:solidFill>
                  <a:schemeClr val="accent1">
                    <a:lumMod val="75000"/>
                  </a:schemeClr>
                </a:solidFill>
              </a:rPr>
              <a:t>will be the lead institution for WP3 regarding the creation of training material for professionals in water sector and take part in SC, PMC and QAC meetings. </a:t>
            </a:r>
            <a:endParaRPr lang="sr-Latn-RS" sz="2200" dirty="0" smtClean="0">
              <a:solidFill>
                <a:schemeClr val="accent1">
                  <a:lumMod val="75000"/>
                </a:schemeClr>
              </a:solidFill>
            </a:endParaRPr>
          </a:p>
          <a:p>
            <a:pPr marL="342900" indent="-342900">
              <a:buFont typeface="Arial" panose="020B0604020202020204" pitchFamily="34" charset="0"/>
              <a:buChar char="•"/>
            </a:pPr>
            <a:r>
              <a:rPr lang="en-US" sz="2200" dirty="0" smtClean="0">
                <a:solidFill>
                  <a:schemeClr val="accent1">
                    <a:lumMod val="75000"/>
                  </a:schemeClr>
                </a:solidFill>
              </a:rPr>
              <a:t>UPKM </a:t>
            </a:r>
            <a:r>
              <a:rPr lang="en-US" sz="2200" dirty="0">
                <a:solidFill>
                  <a:schemeClr val="accent1">
                    <a:lumMod val="75000"/>
                  </a:schemeClr>
                </a:solidFill>
              </a:rPr>
              <a:t>teaching staff will be trained during EU organized trainings, while students will take part in winter/summer school for acquainting new practices and skills. </a:t>
            </a:r>
            <a:endParaRPr lang="sr-Latn-RS" sz="2200" dirty="0" smtClean="0">
              <a:solidFill>
                <a:schemeClr val="accent1">
                  <a:lumMod val="75000"/>
                </a:schemeClr>
              </a:solidFill>
            </a:endParaRPr>
          </a:p>
          <a:p>
            <a:pPr marL="342900" indent="-342900">
              <a:buFont typeface="Arial" panose="020B0604020202020204" pitchFamily="34" charset="0"/>
              <a:buChar char="•"/>
            </a:pPr>
            <a:r>
              <a:rPr lang="en-US" sz="2200" dirty="0" smtClean="0">
                <a:solidFill>
                  <a:schemeClr val="accent1">
                    <a:lumMod val="75000"/>
                  </a:schemeClr>
                </a:solidFill>
              </a:rPr>
              <a:t>It </a:t>
            </a:r>
            <a:r>
              <a:rPr lang="en-US" sz="2200" dirty="0">
                <a:solidFill>
                  <a:schemeClr val="accent1">
                    <a:lumMod val="75000"/>
                  </a:schemeClr>
                </a:solidFill>
              </a:rPr>
              <a:t>will </a:t>
            </a:r>
            <a:r>
              <a:rPr lang="en-US" sz="2200" dirty="0" smtClean="0">
                <a:solidFill>
                  <a:schemeClr val="accent1">
                    <a:lumMod val="75000"/>
                  </a:schemeClr>
                </a:solidFill>
              </a:rPr>
              <a:t>take </a:t>
            </a:r>
            <a:r>
              <a:rPr lang="en-US" sz="2200" dirty="0">
                <a:solidFill>
                  <a:schemeClr val="accent1">
                    <a:lumMod val="75000"/>
                  </a:schemeClr>
                </a:solidFill>
              </a:rPr>
              <a:t>part in organization of trainings for professionals in water </a:t>
            </a:r>
            <a:r>
              <a:rPr lang="en-US" sz="2200" dirty="0" smtClean="0">
                <a:solidFill>
                  <a:schemeClr val="accent1">
                    <a:lumMod val="75000"/>
                  </a:schemeClr>
                </a:solidFill>
              </a:rPr>
              <a:t>sector</a:t>
            </a:r>
            <a:r>
              <a:rPr lang="sr-Latn-RS" sz="2200" dirty="0" smtClean="0">
                <a:solidFill>
                  <a:schemeClr val="accent1">
                    <a:lumMod val="75000"/>
                  </a:schemeClr>
                </a:solidFill>
              </a:rPr>
              <a:t>,</a:t>
            </a:r>
            <a:r>
              <a:rPr lang="en-US" sz="2200" dirty="0" smtClean="0">
                <a:solidFill>
                  <a:schemeClr val="accent1">
                    <a:lumMod val="75000"/>
                  </a:schemeClr>
                </a:solidFill>
              </a:rPr>
              <a:t> </a:t>
            </a:r>
            <a:r>
              <a:rPr lang="en-US" sz="2200" dirty="0">
                <a:solidFill>
                  <a:schemeClr val="accent1">
                    <a:lumMod val="75000"/>
                  </a:schemeClr>
                </a:solidFill>
              </a:rPr>
              <a:t>as other WB </a:t>
            </a:r>
            <a:r>
              <a:rPr lang="en-US" sz="2200" dirty="0" smtClean="0">
                <a:solidFill>
                  <a:schemeClr val="accent1">
                    <a:lumMod val="75000"/>
                  </a:schemeClr>
                </a:solidFill>
              </a:rPr>
              <a:t>partners</a:t>
            </a:r>
            <a:r>
              <a:rPr lang="sr-Latn-RS" sz="2200" dirty="0" smtClean="0">
                <a:solidFill>
                  <a:schemeClr val="accent1">
                    <a:lumMod val="75000"/>
                  </a:schemeClr>
                </a:solidFill>
              </a:rPr>
              <a:t>,</a:t>
            </a:r>
            <a:r>
              <a:rPr lang="en-US" sz="2200" dirty="0" smtClean="0">
                <a:solidFill>
                  <a:schemeClr val="accent1">
                    <a:lumMod val="75000"/>
                  </a:schemeClr>
                </a:solidFill>
              </a:rPr>
              <a:t> </a:t>
            </a:r>
            <a:r>
              <a:rPr lang="en-US" sz="2200" dirty="0">
                <a:solidFill>
                  <a:schemeClr val="accent1">
                    <a:lumMod val="75000"/>
                  </a:schemeClr>
                </a:solidFill>
              </a:rPr>
              <a:t>and be actively involved in all dissemination activities and other WPs project activities.</a:t>
            </a:r>
          </a:p>
        </p:txBody>
      </p:sp>
    </p:spTree>
    <p:extLst>
      <p:ext uri="{BB962C8B-B14F-4D97-AF65-F5344CB8AC3E}">
        <p14:creationId xmlns:p14="http://schemas.microsoft.com/office/powerpoint/2010/main" val="31884283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533400"/>
            <a:ext cx="8229600" cy="1143000"/>
          </a:xfrm>
        </p:spPr>
        <p:txBody>
          <a:bodyPr>
            <a:normAutofit/>
          </a:bodyPr>
          <a:lstStyle/>
          <a:p>
            <a:r>
              <a:rPr lang="bs-Latn-BA" b="1" dirty="0" smtClean="0">
                <a:solidFill>
                  <a:schemeClr val="tx2"/>
                </a:solidFill>
                <a:latin typeface="Calibri Light" pitchFamily="34" charset="0"/>
                <a:cs typeface="Calibri Light" pitchFamily="34" charset="0"/>
              </a:rPr>
              <a:t>Overall Broader Objective</a:t>
            </a:r>
            <a:endParaRPr lang="en-US" b="1" dirty="0">
              <a:latin typeface="Calibri Light" pitchFamily="34" charset="0"/>
              <a:cs typeface="Calibri Light" pitchFamily="34" charset="0"/>
            </a:endParaRP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Content Placeholder 2"/>
          <p:cNvSpPr txBox="1">
            <a:spLocks/>
          </p:cNvSpPr>
          <p:nvPr/>
        </p:nvSpPr>
        <p:spPr>
          <a:xfrm>
            <a:off x="228600" y="1417637"/>
            <a:ext cx="8686800" cy="4525963"/>
          </a:xfrm>
          <a:prstGeom prst="rect">
            <a:avLst/>
          </a:prstGeom>
        </p:spPr>
        <p:txBody>
          <a:bodyPr vert="horz" lIns="91440" tIns="45720" rIns="91440" bIns="45720" rtlCol="0">
            <a:noAutofit/>
          </a:bodyPr>
          <a:lstStyle/>
          <a:p>
            <a:pPr algn="just"/>
            <a:endParaRPr lang="sr-Latn-RS" altLang="en-US" sz="3600" b="1" dirty="0" smtClean="0">
              <a:solidFill>
                <a:srgbClr val="002060"/>
              </a:solidFill>
              <a:latin typeface="Calibri Light" pitchFamily="34" charset="0"/>
              <a:cs typeface="Calibri Light" pitchFamily="34" charset="0"/>
            </a:endParaRPr>
          </a:p>
          <a:p>
            <a:pPr algn="just"/>
            <a:endParaRPr lang="sr-Latn-RS" altLang="en-US" sz="3600" b="1" dirty="0" smtClean="0">
              <a:solidFill>
                <a:srgbClr val="002060"/>
              </a:solidFill>
              <a:latin typeface="Calibri Light" pitchFamily="34" charset="0"/>
              <a:cs typeface="Calibri Light" pitchFamily="34" charset="0"/>
            </a:endParaRPr>
          </a:p>
          <a:p>
            <a:pPr algn="ctr"/>
            <a:r>
              <a:rPr lang="en-GB" altLang="en-US" sz="3600" b="1" dirty="0" smtClean="0">
                <a:solidFill>
                  <a:srgbClr val="002060"/>
                </a:solidFill>
                <a:latin typeface="Calibri Light" pitchFamily="34" charset="0"/>
                <a:cs typeface="Calibri Light" pitchFamily="34" charset="0"/>
              </a:rPr>
              <a:t>Education</a:t>
            </a:r>
            <a:r>
              <a:rPr lang="en-GB" altLang="en-US" sz="3600" dirty="0" smtClean="0">
                <a:solidFill>
                  <a:srgbClr val="002060"/>
                </a:solidFill>
                <a:latin typeface="Calibri Light" pitchFamily="34" charset="0"/>
                <a:cs typeface="Calibri Light" pitchFamily="34" charset="0"/>
              </a:rPr>
              <a:t> of </a:t>
            </a:r>
            <a:r>
              <a:rPr lang="en-GB" altLang="en-US" sz="3600" b="1" dirty="0" smtClean="0">
                <a:solidFill>
                  <a:srgbClr val="002060"/>
                </a:solidFill>
                <a:latin typeface="Calibri Light" pitchFamily="34" charset="0"/>
                <a:cs typeface="Calibri Light" pitchFamily="34" charset="0"/>
              </a:rPr>
              <a:t>experts</a:t>
            </a:r>
            <a:r>
              <a:rPr lang="en-GB" altLang="en-US" sz="3600" dirty="0" smtClean="0">
                <a:solidFill>
                  <a:srgbClr val="002060"/>
                </a:solidFill>
                <a:latin typeface="Calibri Light" pitchFamily="34" charset="0"/>
                <a:cs typeface="Calibri Light" pitchFamily="34" charset="0"/>
              </a:rPr>
              <a:t> for water resources management in the Western Balkans (WB) </a:t>
            </a:r>
            <a:endParaRPr lang="sr-Latn-RS" altLang="en-US" sz="3600" dirty="0" smtClean="0">
              <a:solidFill>
                <a:srgbClr val="002060"/>
              </a:solidFill>
              <a:latin typeface="Calibri Light" pitchFamily="34" charset="0"/>
              <a:cs typeface="Calibri Light" pitchFamily="34" charset="0"/>
            </a:endParaRPr>
          </a:p>
          <a:p>
            <a:pPr algn="ctr"/>
            <a:r>
              <a:rPr lang="en-GB" altLang="en-US" sz="3600" b="1" dirty="0" smtClean="0">
                <a:solidFill>
                  <a:srgbClr val="002060"/>
                </a:solidFill>
                <a:latin typeface="Calibri Light" pitchFamily="34" charset="0"/>
                <a:cs typeface="Calibri Light" pitchFamily="34" charset="0"/>
              </a:rPr>
              <a:t>in line with the national and EU policies</a:t>
            </a:r>
            <a:r>
              <a:rPr lang="en-GB" altLang="en-US" sz="3600" dirty="0" smtClean="0">
                <a:solidFill>
                  <a:srgbClr val="002060"/>
                </a:solidFill>
                <a:latin typeface="Calibri Light" pitchFamily="34" charset="0"/>
                <a:cs typeface="Calibri Light" pitchFamily="34" charset="0"/>
              </a:rPr>
              <a:t>.</a:t>
            </a:r>
            <a:endParaRPr lang="sr-Latn-RS" altLang="en-US" sz="3600" dirty="0" smtClean="0">
              <a:solidFill>
                <a:srgbClr val="002060"/>
              </a:solidFill>
              <a:latin typeface="Calibri Light" pitchFamily="34" charset="0"/>
              <a:cs typeface="Calibri Light"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bs-Latn-BA" sz="2100" b="0" i="0" u="none" strike="noStrike" kern="1200" cap="none" spc="0" normalizeH="0" baseline="0" noProof="0" dirty="0">
              <a:ln>
                <a:noFill/>
              </a:ln>
              <a:solidFill>
                <a:srgbClr val="002060"/>
              </a:solidFill>
              <a:effectLst/>
              <a:uLnTx/>
              <a:uFillTx/>
              <a:latin typeface="Calibri Light" pitchFamily="34" charset="0"/>
              <a:cs typeface="Calibri Light" pitchFamily="34" charset="0"/>
            </a:endParaRPr>
          </a:p>
        </p:txBody>
      </p:sp>
    </p:spTree>
    <p:extLst>
      <p:ext uri="{BB962C8B-B14F-4D97-AF65-F5344CB8AC3E}">
        <p14:creationId xmlns:p14="http://schemas.microsoft.com/office/powerpoint/2010/main" val="18623157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533400"/>
            <a:ext cx="8229600" cy="1143000"/>
          </a:xfrm>
        </p:spPr>
        <p:txBody>
          <a:bodyPr/>
          <a:lstStyle/>
          <a:p>
            <a:r>
              <a:rPr lang="bs-Latn-BA" b="1" dirty="0" smtClean="0">
                <a:solidFill>
                  <a:schemeClr val="tx2"/>
                </a:solidFill>
                <a:latin typeface="Calibri Light" pitchFamily="34" charset="0"/>
                <a:cs typeface="Calibri Light" pitchFamily="34" charset="0"/>
              </a:rPr>
              <a:t>Specific Objectives</a:t>
            </a:r>
            <a:endParaRPr lang="en-US" b="1" dirty="0">
              <a:latin typeface="Calibri Light" pitchFamily="34" charset="0"/>
              <a:cs typeface="Calibri Light" pitchFamily="34" charset="0"/>
            </a:endParaRP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Content Placeholder 2"/>
          <p:cNvSpPr txBox="1">
            <a:spLocks/>
          </p:cNvSpPr>
          <p:nvPr/>
        </p:nvSpPr>
        <p:spPr>
          <a:xfrm>
            <a:off x="228600" y="1417637"/>
            <a:ext cx="8686800" cy="4525963"/>
          </a:xfrm>
          <a:prstGeom prst="rect">
            <a:avLst/>
          </a:prstGeom>
        </p:spPr>
        <p:txBody>
          <a:bodyPr vert="horz" lIns="91440" tIns="45720" rIns="91440" bIns="45720" rtlCol="0">
            <a:noAutofit/>
          </a:bodyPr>
          <a:lstStyle/>
          <a:p>
            <a:pPr marL="457200" lvl="0" indent="-457200" algn="just">
              <a:buFont typeface="Arial" panose="020B0604020202020204" pitchFamily="34" charset="0"/>
              <a:buChar char="•"/>
            </a:pPr>
            <a:r>
              <a:rPr lang="en-GB" sz="2400" b="1" dirty="0" smtClean="0">
                <a:solidFill>
                  <a:schemeClr val="accent1">
                    <a:lumMod val="75000"/>
                  </a:schemeClr>
                </a:solidFill>
                <a:latin typeface="Calibri Light" pitchFamily="34" charset="0"/>
                <a:cs typeface="Calibri Light" pitchFamily="34" charset="0"/>
              </a:rPr>
              <a:t>Improve</a:t>
            </a:r>
            <a:r>
              <a:rPr lang="sr-Latn-RS" sz="2400" b="1" dirty="0" smtClean="0">
                <a:solidFill>
                  <a:schemeClr val="accent1">
                    <a:lumMod val="75000"/>
                  </a:schemeClr>
                </a:solidFill>
                <a:latin typeface="Calibri Light" pitchFamily="34" charset="0"/>
                <a:cs typeface="Calibri Light" pitchFamily="34" charset="0"/>
              </a:rPr>
              <a:t> </a:t>
            </a:r>
            <a:r>
              <a:rPr lang="en-GB" sz="2400" b="1" dirty="0" smtClean="0">
                <a:solidFill>
                  <a:schemeClr val="accent1">
                    <a:lumMod val="75000"/>
                  </a:schemeClr>
                </a:solidFill>
                <a:latin typeface="Calibri Light" pitchFamily="34" charset="0"/>
                <a:cs typeface="Calibri Light" pitchFamily="34" charset="0"/>
              </a:rPr>
              <a:t>the level of competencies and skills in </a:t>
            </a:r>
            <a:r>
              <a:rPr lang="sr-Latn-RS" sz="2400" b="1" dirty="0" smtClean="0">
                <a:solidFill>
                  <a:schemeClr val="accent1">
                    <a:lumMod val="75000"/>
                  </a:schemeClr>
                </a:solidFill>
                <a:latin typeface="Calibri Light" pitchFamily="34" charset="0"/>
                <a:cs typeface="Calibri Light" pitchFamily="34" charset="0"/>
              </a:rPr>
              <a:t>WB </a:t>
            </a:r>
            <a:r>
              <a:rPr lang="en-GB" sz="2400" b="1" dirty="0" smtClean="0">
                <a:solidFill>
                  <a:schemeClr val="accent1">
                    <a:lumMod val="75000"/>
                  </a:schemeClr>
                </a:solidFill>
                <a:latin typeface="Calibri Light" pitchFamily="34" charset="0"/>
                <a:cs typeface="Calibri Light" pitchFamily="34" charset="0"/>
              </a:rPr>
              <a:t>HEIs</a:t>
            </a:r>
            <a:r>
              <a:rPr lang="en-GB" sz="2400" dirty="0" smtClean="0">
                <a:solidFill>
                  <a:schemeClr val="accent1">
                    <a:lumMod val="75000"/>
                  </a:schemeClr>
                </a:solidFill>
                <a:latin typeface="Calibri Light" pitchFamily="34" charset="0"/>
                <a:cs typeface="Calibri Light" pitchFamily="34" charset="0"/>
              </a:rPr>
              <a:t> by developing new and innovative master programmes in the field of water resources management (WRM) in line with the Bologna requirements and national accreditation standards by October 2021</a:t>
            </a:r>
            <a:endParaRPr lang="sr-Latn-RS" sz="2400" dirty="0" smtClean="0">
              <a:solidFill>
                <a:schemeClr val="accent1">
                  <a:lumMod val="75000"/>
                </a:schemeClr>
              </a:solidFill>
              <a:latin typeface="Calibri Light" pitchFamily="34" charset="0"/>
              <a:cs typeface="Calibri Light" pitchFamily="34" charset="0"/>
            </a:endParaRPr>
          </a:p>
          <a:p>
            <a:pPr marL="457200" lvl="0" indent="-457200" algn="just">
              <a:buFont typeface="Arial" panose="020B0604020202020204" pitchFamily="34" charset="0"/>
              <a:buChar char="•"/>
            </a:pPr>
            <a:r>
              <a:rPr lang="en-GB" sz="2400" b="1" dirty="0" smtClean="0">
                <a:solidFill>
                  <a:schemeClr val="accent1">
                    <a:lumMod val="75000"/>
                  </a:schemeClr>
                </a:solidFill>
                <a:latin typeface="Calibri Light" pitchFamily="34" charset="0"/>
                <a:cs typeface="Calibri Light" pitchFamily="34" charset="0"/>
              </a:rPr>
              <a:t>Design </a:t>
            </a:r>
            <a:r>
              <a:rPr lang="en-GB" sz="2400" b="1" dirty="0" smtClean="0">
                <a:solidFill>
                  <a:schemeClr val="accent1">
                    <a:lumMod val="75000"/>
                  </a:schemeClr>
                </a:solidFill>
                <a:latin typeface="Calibri Light" pitchFamily="34" charset="0"/>
                <a:cs typeface="Calibri Light" pitchFamily="34" charset="0"/>
              </a:rPr>
              <a:t>and implement seven new and up-to-date laboratories </a:t>
            </a:r>
            <a:r>
              <a:rPr lang="en-GB" sz="2400" dirty="0" smtClean="0">
                <a:solidFill>
                  <a:schemeClr val="accent1">
                    <a:lumMod val="75000"/>
                  </a:schemeClr>
                </a:solidFill>
                <a:latin typeface="Calibri Light" pitchFamily="34" charset="0"/>
                <a:cs typeface="Calibri Light" pitchFamily="34" charset="0"/>
              </a:rPr>
              <a:t>in WB partner HEIs in co</a:t>
            </a:r>
            <a:r>
              <a:rPr lang="sr-Latn-RS" sz="2400" dirty="0" smtClean="0">
                <a:solidFill>
                  <a:schemeClr val="accent1">
                    <a:lumMod val="75000"/>
                  </a:schemeClr>
                </a:solidFill>
                <a:latin typeface="Calibri Light" pitchFamily="34" charset="0"/>
                <a:cs typeface="Calibri Light" pitchFamily="34" charset="0"/>
              </a:rPr>
              <a:t>o</a:t>
            </a:r>
            <a:r>
              <a:rPr lang="en-GB" sz="2400" dirty="0" err="1" smtClean="0">
                <a:solidFill>
                  <a:schemeClr val="accent1">
                    <a:lumMod val="75000"/>
                  </a:schemeClr>
                </a:solidFill>
                <a:latin typeface="Calibri Light" pitchFamily="34" charset="0"/>
                <a:cs typeface="Calibri Light" pitchFamily="34" charset="0"/>
              </a:rPr>
              <a:t>peration</a:t>
            </a:r>
            <a:r>
              <a:rPr lang="en-GB" sz="2400" dirty="0" smtClean="0">
                <a:solidFill>
                  <a:schemeClr val="accent1">
                    <a:lumMod val="75000"/>
                  </a:schemeClr>
                </a:solidFill>
                <a:latin typeface="Calibri Light" pitchFamily="34" charset="0"/>
                <a:cs typeface="Calibri Light" pitchFamily="34" charset="0"/>
              </a:rPr>
              <a:t> with EU project partners by November 2019</a:t>
            </a:r>
            <a:endParaRPr lang="sr-Latn-RS" sz="2400" dirty="0" smtClean="0">
              <a:solidFill>
                <a:schemeClr val="accent1">
                  <a:lumMod val="75000"/>
                </a:schemeClr>
              </a:solidFill>
              <a:latin typeface="Calibri Light" pitchFamily="34" charset="0"/>
              <a:cs typeface="Calibri Light" pitchFamily="34" charset="0"/>
            </a:endParaRPr>
          </a:p>
          <a:p>
            <a:pPr marL="457200" indent="-457200" algn="just">
              <a:buFont typeface="Arial" panose="020B0604020202020204" pitchFamily="34" charset="0"/>
              <a:buChar char="•"/>
            </a:pPr>
            <a:r>
              <a:rPr lang="en-GB" sz="2400" b="1" dirty="0" smtClean="0">
                <a:solidFill>
                  <a:schemeClr val="accent1">
                    <a:lumMod val="75000"/>
                  </a:schemeClr>
                </a:solidFill>
                <a:latin typeface="Calibri Light" pitchFamily="34" charset="0"/>
                <a:cs typeface="Calibri Light" pitchFamily="34" charset="0"/>
              </a:rPr>
              <a:t>Develop </a:t>
            </a:r>
            <a:r>
              <a:rPr lang="en-GB" sz="2400" b="1" dirty="0" smtClean="0">
                <a:solidFill>
                  <a:schemeClr val="accent1">
                    <a:lumMod val="75000"/>
                  </a:schemeClr>
                </a:solidFill>
                <a:latin typeface="Calibri Light" pitchFamily="34" charset="0"/>
                <a:cs typeface="Calibri Light" pitchFamily="34" charset="0"/>
              </a:rPr>
              <a:t>and implement LLL courses for the water sector </a:t>
            </a:r>
            <a:r>
              <a:rPr lang="en-GB" sz="2400" dirty="0" smtClean="0">
                <a:solidFill>
                  <a:schemeClr val="accent1">
                    <a:lumMod val="75000"/>
                  </a:schemeClr>
                </a:solidFill>
                <a:latin typeface="Calibri Light" pitchFamily="34" charset="0"/>
                <a:cs typeface="Calibri Light" pitchFamily="34" charset="0"/>
              </a:rPr>
              <a:t>in line with EU Water Framework Directive by January 2021</a:t>
            </a:r>
            <a:endParaRPr lang="sr-Latn-RS" sz="2400" b="1" dirty="0" smtClean="0">
              <a:solidFill>
                <a:schemeClr val="accent1">
                  <a:lumMod val="75000"/>
                </a:schemeClr>
              </a:solidFill>
              <a:latin typeface="Calibri Light" pitchFamily="34" charset="0"/>
              <a:cs typeface="Calibri Light"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bs-Latn-BA" sz="2100" b="0" i="0" u="none" strike="noStrike" kern="1200" cap="none" spc="0" normalizeH="0" baseline="0" noProof="0" dirty="0">
              <a:ln>
                <a:noFill/>
              </a:ln>
              <a:solidFill>
                <a:srgbClr val="002060"/>
              </a:solidFill>
              <a:effectLst/>
              <a:uLnTx/>
              <a:uFillTx/>
              <a:latin typeface="Calibri Light" pitchFamily="34" charset="0"/>
              <a:cs typeface="Calibri Light" pitchFamily="34" charset="0"/>
            </a:endParaRPr>
          </a:p>
        </p:txBody>
      </p:sp>
    </p:spTree>
    <p:extLst>
      <p:ext uri="{BB962C8B-B14F-4D97-AF65-F5344CB8AC3E}">
        <p14:creationId xmlns:p14="http://schemas.microsoft.com/office/powerpoint/2010/main" val="3225579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533400"/>
            <a:ext cx="8229600" cy="1143000"/>
          </a:xfrm>
        </p:spPr>
        <p:txBody>
          <a:bodyPr/>
          <a:lstStyle/>
          <a:p>
            <a:r>
              <a:rPr lang="bs-Latn-BA" b="1" dirty="0" smtClean="0">
                <a:solidFill>
                  <a:schemeClr val="tx2"/>
                </a:solidFill>
                <a:latin typeface="Calibri Light" pitchFamily="34" charset="0"/>
                <a:cs typeface="Calibri Light" pitchFamily="34" charset="0"/>
              </a:rPr>
              <a:t>Sustainability</a:t>
            </a:r>
            <a:endParaRPr lang="en-US" b="1" dirty="0">
              <a:latin typeface="Calibri Light" pitchFamily="34" charset="0"/>
              <a:cs typeface="Calibri Light" pitchFamily="34" charset="0"/>
            </a:endParaRP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Content Placeholder 2"/>
          <p:cNvSpPr txBox="1">
            <a:spLocks/>
          </p:cNvSpPr>
          <p:nvPr/>
        </p:nvSpPr>
        <p:spPr>
          <a:xfrm>
            <a:off x="228600" y="1417637"/>
            <a:ext cx="8686800" cy="4525963"/>
          </a:xfrm>
          <a:prstGeom prst="rect">
            <a:avLst/>
          </a:prstGeom>
        </p:spPr>
        <p:txBody>
          <a:bodyPr vert="horz" lIns="91440" tIns="45720" rIns="91440" bIns="45720" rtlCol="0">
            <a:noAutofit/>
          </a:bodyPr>
          <a:lstStyle/>
          <a:p>
            <a:pPr marL="342900" indent="-342900" algn="just">
              <a:buFont typeface="Arial" panose="020B0604020202020204" pitchFamily="34" charset="0"/>
              <a:buChar char="•"/>
            </a:pPr>
            <a:r>
              <a:rPr lang="sr-Latn-RS" sz="2500" b="1" dirty="0" smtClean="0">
                <a:solidFill>
                  <a:srgbClr val="002060"/>
                </a:solidFill>
                <a:latin typeface="Calibri Light" pitchFamily="34" charset="0"/>
                <a:cs typeface="Calibri Light" pitchFamily="34" charset="0"/>
              </a:rPr>
              <a:t>S</a:t>
            </a:r>
            <a:r>
              <a:rPr lang="en-GB" sz="2500" b="1" dirty="0" smtClean="0">
                <a:solidFill>
                  <a:srgbClr val="002060"/>
                </a:solidFill>
                <a:latin typeface="Calibri Light" pitchFamily="34" charset="0"/>
                <a:cs typeface="Calibri Light" pitchFamily="34" charset="0"/>
              </a:rPr>
              <a:t>even new </a:t>
            </a:r>
            <a:r>
              <a:rPr lang="sr-Latn-RS" sz="2500" b="1" dirty="0" smtClean="0">
                <a:solidFill>
                  <a:srgbClr val="002060"/>
                </a:solidFill>
                <a:latin typeface="Calibri Light" pitchFamily="34" charset="0"/>
                <a:cs typeface="Calibri Light" pitchFamily="34" charset="0"/>
              </a:rPr>
              <a:t>and improved </a:t>
            </a:r>
            <a:r>
              <a:rPr lang="en-GB" sz="2500" b="1" dirty="0" smtClean="0">
                <a:solidFill>
                  <a:srgbClr val="002060"/>
                </a:solidFill>
                <a:latin typeface="Calibri Light" pitchFamily="34" charset="0"/>
                <a:cs typeface="Calibri Light" pitchFamily="34" charset="0"/>
              </a:rPr>
              <a:t>master programmes in </a:t>
            </a:r>
            <a:r>
              <a:rPr lang="sr-Latn-RS" sz="2500" b="1" dirty="0" smtClean="0">
                <a:solidFill>
                  <a:srgbClr val="002060"/>
                </a:solidFill>
                <a:latin typeface="Calibri Light" pitchFamily="34" charset="0"/>
                <a:cs typeface="Calibri Light" pitchFamily="34" charset="0"/>
              </a:rPr>
              <a:t>W</a:t>
            </a:r>
            <a:r>
              <a:rPr lang="en-GB" sz="2500" b="1" dirty="0" smtClean="0">
                <a:solidFill>
                  <a:srgbClr val="002060"/>
                </a:solidFill>
                <a:latin typeface="Calibri Light" pitchFamily="34" charset="0"/>
                <a:cs typeface="Calibri Light" pitchFamily="34" charset="0"/>
              </a:rPr>
              <a:t>RM </a:t>
            </a:r>
            <a:r>
              <a:rPr lang="en-GB" sz="2500" dirty="0" smtClean="0">
                <a:solidFill>
                  <a:srgbClr val="002060"/>
                </a:solidFill>
                <a:latin typeface="Calibri Light" pitchFamily="34" charset="0"/>
                <a:cs typeface="Calibri Light" pitchFamily="34" charset="0"/>
              </a:rPr>
              <a:t>at the WB partner HEIs that will be </a:t>
            </a:r>
            <a:r>
              <a:rPr lang="sr-Latn-RS" sz="2500" dirty="0" smtClean="0">
                <a:solidFill>
                  <a:srgbClr val="002060"/>
                </a:solidFill>
                <a:latin typeface="Calibri Light" pitchFamily="34" charset="0"/>
                <a:cs typeface="Calibri Light" pitchFamily="34" charset="0"/>
              </a:rPr>
              <a:t>improved or </a:t>
            </a:r>
            <a:r>
              <a:rPr lang="en-GB" sz="2500" dirty="0" smtClean="0">
                <a:solidFill>
                  <a:srgbClr val="002060"/>
                </a:solidFill>
                <a:latin typeface="Calibri Light" pitchFamily="34" charset="0"/>
                <a:cs typeface="Calibri Light" pitchFamily="34" charset="0"/>
              </a:rPr>
              <a:t>developed, accredited and implemented</a:t>
            </a:r>
            <a:r>
              <a:rPr lang="sr-Latn-RS" sz="2500" dirty="0" smtClean="0">
                <a:solidFill>
                  <a:srgbClr val="002060"/>
                </a:solidFill>
                <a:latin typeface="Calibri Light" pitchFamily="34" charset="0"/>
                <a:cs typeface="Calibri Light" pitchFamily="34" charset="0"/>
              </a:rPr>
              <a:t>.</a:t>
            </a:r>
          </a:p>
          <a:p>
            <a:pPr marL="171450" indent="-171450" algn="just">
              <a:buFont typeface="Arial" panose="020B0604020202020204" pitchFamily="34" charset="0"/>
              <a:buChar char="•"/>
            </a:pPr>
            <a:endParaRPr lang="en-US" sz="600" dirty="0" smtClean="0">
              <a:solidFill>
                <a:srgbClr val="002060"/>
              </a:solidFill>
              <a:latin typeface="Calibri Light" pitchFamily="34" charset="0"/>
              <a:cs typeface="Calibri Light" pitchFamily="34" charset="0"/>
            </a:endParaRPr>
          </a:p>
          <a:p>
            <a:pPr marL="342900" indent="-342900" algn="just">
              <a:buFont typeface="Arial" panose="020B0604020202020204" pitchFamily="34" charset="0"/>
              <a:buChar char="•"/>
            </a:pPr>
            <a:r>
              <a:rPr lang="sr-Latn-RS" sz="2500" b="1" dirty="0" err="1" smtClean="0">
                <a:solidFill>
                  <a:srgbClr val="002060"/>
                </a:solidFill>
                <a:latin typeface="Calibri Light" pitchFamily="34" charset="0"/>
                <a:cs typeface="Calibri Light" pitchFamily="34" charset="0"/>
              </a:rPr>
              <a:t>Four</a:t>
            </a:r>
            <a:r>
              <a:rPr lang="en-GB" sz="2500" b="1" dirty="0" smtClean="0">
                <a:solidFill>
                  <a:srgbClr val="002060"/>
                </a:solidFill>
                <a:latin typeface="Calibri Light" pitchFamily="34" charset="0"/>
                <a:cs typeface="Calibri Light" pitchFamily="34" charset="0"/>
              </a:rPr>
              <a:t> new training programmes in </a:t>
            </a:r>
            <a:r>
              <a:rPr lang="sr-Latn-RS" sz="2500" b="1" dirty="0" smtClean="0">
                <a:solidFill>
                  <a:srgbClr val="002060"/>
                </a:solidFill>
                <a:latin typeface="Calibri Light" pitchFamily="34" charset="0"/>
                <a:cs typeface="Calibri Light" pitchFamily="34" charset="0"/>
              </a:rPr>
              <a:t>W</a:t>
            </a:r>
            <a:r>
              <a:rPr lang="en-GB" sz="2500" b="1" dirty="0" smtClean="0">
                <a:solidFill>
                  <a:srgbClr val="002060"/>
                </a:solidFill>
                <a:latin typeface="Calibri Light" pitchFamily="34" charset="0"/>
                <a:cs typeface="Calibri Light" pitchFamily="34" charset="0"/>
              </a:rPr>
              <a:t>RM</a:t>
            </a:r>
            <a:r>
              <a:rPr lang="en-GB" sz="2500" dirty="0" smtClean="0">
                <a:solidFill>
                  <a:srgbClr val="002060"/>
                </a:solidFill>
                <a:latin typeface="Calibri Light" pitchFamily="34" charset="0"/>
                <a:cs typeface="Calibri Light" pitchFamily="34" charset="0"/>
              </a:rPr>
              <a:t> (one per each WB partner country)  with training materials for </a:t>
            </a:r>
            <a:r>
              <a:rPr lang="sr-Latn-RS" sz="2500" dirty="0" smtClean="0">
                <a:solidFill>
                  <a:srgbClr val="002060"/>
                </a:solidFill>
                <a:latin typeface="Calibri Light" pitchFamily="34" charset="0"/>
                <a:cs typeface="Calibri Light" pitchFamily="34" charset="0"/>
              </a:rPr>
              <a:t>water resources </a:t>
            </a:r>
            <a:r>
              <a:rPr lang="en-GB" sz="2500" dirty="0" smtClean="0">
                <a:solidFill>
                  <a:srgbClr val="002060"/>
                </a:solidFill>
                <a:latin typeface="Calibri Light" pitchFamily="34" charset="0"/>
                <a:cs typeface="Calibri Light" pitchFamily="34" charset="0"/>
              </a:rPr>
              <a:t>sector developed and conducted</a:t>
            </a:r>
            <a:r>
              <a:rPr lang="sr-Latn-RS" sz="2500" dirty="0" smtClean="0">
                <a:solidFill>
                  <a:srgbClr val="002060"/>
                </a:solidFill>
                <a:latin typeface="Calibri Light" pitchFamily="34" charset="0"/>
                <a:cs typeface="Calibri Light" pitchFamily="34" charset="0"/>
              </a:rPr>
              <a:t>.</a:t>
            </a:r>
          </a:p>
          <a:p>
            <a:pPr marL="171450" indent="-171450" algn="just">
              <a:buFont typeface="Arial" panose="020B0604020202020204" pitchFamily="34" charset="0"/>
              <a:buChar char="•"/>
            </a:pPr>
            <a:endParaRPr lang="en-US" sz="600" dirty="0" smtClean="0">
              <a:solidFill>
                <a:srgbClr val="002060"/>
              </a:solidFill>
              <a:latin typeface="Calibri Light" pitchFamily="34" charset="0"/>
              <a:cs typeface="Calibri Light" pitchFamily="34" charset="0"/>
            </a:endParaRPr>
          </a:p>
          <a:p>
            <a:pPr marL="342900" indent="-342900" algn="just">
              <a:buFont typeface="Arial" panose="020B0604020202020204" pitchFamily="34" charset="0"/>
              <a:buChar char="•"/>
            </a:pPr>
            <a:r>
              <a:rPr lang="sr-Latn-RS" sz="2500" b="1" dirty="0" smtClean="0">
                <a:solidFill>
                  <a:srgbClr val="002060"/>
                </a:solidFill>
                <a:latin typeface="Calibri Light" pitchFamily="34" charset="0"/>
                <a:cs typeface="Calibri Light" pitchFamily="34" charset="0"/>
              </a:rPr>
              <a:t>R</a:t>
            </a:r>
            <a:r>
              <a:rPr lang="en-GB" sz="2500" b="1" dirty="0" err="1" smtClean="0">
                <a:solidFill>
                  <a:srgbClr val="002060"/>
                </a:solidFill>
                <a:latin typeface="Calibri Light" pitchFamily="34" charset="0"/>
                <a:cs typeface="Calibri Light" pitchFamily="34" charset="0"/>
              </a:rPr>
              <a:t>etrained</a:t>
            </a:r>
            <a:r>
              <a:rPr lang="en-GB" sz="2500" b="1" dirty="0" smtClean="0">
                <a:solidFill>
                  <a:srgbClr val="002060"/>
                </a:solidFill>
                <a:latin typeface="Calibri Light" pitchFamily="34" charset="0"/>
                <a:cs typeface="Calibri Light" pitchFamily="34" charset="0"/>
              </a:rPr>
              <a:t> teaching staff </a:t>
            </a:r>
            <a:r>
              <a:rPr lang="en-GB" sz="2500" dirty="0" smtClean="0">
                <a:solidFill>
                  <a:srgbClr val="002060"/>
                </a:solidFill>
                <a:latin typeface="Calibri Light" pitchFamily="34" charset="0"/>
                <a:cs typeface="Calibri Light" pitchFamily="34" charset="0"/>
              </a:rPr>
              <a:t>with up-to-date knowledge in </a:t>
            </a:r>
            <a:r>
              <a:rPr lang="sr-Latn-RS" sz="2500" dirty="0" smtClean="0">
                <a:solidFill>
                  <a:srgbClr val="002060"/>
                </a:solidFill>
                <a:latin typeface="Calibri Light" pitchFamily="34" charset="0"/>
                <a:cs typeface="Calibri Light" pitchFamily="34" charset="0"/>
              </a:rPr>
              <a:t>W</a:t>
            </a:r>
            <a:r>
              <a:rPr lang="en-GB" sz="2500" dirty="0" smtClean="0">
                <a:solidFill>
                  <a:srgbClr val="002060"/>
                </a:solidFill>
                <a:latin typeface="Calibri Light" pitchFamily="34" charset="0"/>
                <a:cs typeface="Calibri Light" pitchFamily="34" charset="0"/>
              </a:rPr>
              <a:t>RM to teach on the new</a:t>
            </a:r>
            <a:r>
              <a:rPr lang="sr-Latn-RS" sz="2500" dirty="0" smtClean="0">
                <a:solidFill>
                  <a:srgbClr val="002060"/>
                </a:solidFill>
                <a:latin typeface="Calibri Light" pitchFamily="34" charset="0"/>
                <a:cs typeface="Calibri Light" pitchFamily="34" charset="0"/>
              </a:rPr>
              <a:t>/improved</a:t>
            </a:r>
            <a:r>
              <a:rPr lang="en-GB" sz="2500" dirty="0" smtClean="0">
                <a:solidFill>
                  <a:srgbClr val="002060"/>
                </a:solidFill>
                <a:latin typeface="Calibri Light" pitchFamily="34" charset="0"/>
                <a:cs typeface="Calibri Light" pitchFamily="34" charset="0"/>
              </a:rPr>
              <a:t> master programmes</a:t>
            </a:r>
            <a:r>
              <a:rPr lang="sr-Latn-RS" sz="2500" dirty="0" smtClean="0">
                <a:solidFill>
                  <a:srgbClr val="002060"/>
                </a:solidFill>
                <a:latin typeface="Calibri Light" pitchFamily="34" charset="0"/>
                <a:cs typeface="Calibri Light" pitchFamily="34" charset="0"/>
              </a:rPr>
              <a:t>.</a:t>
            </a:r>
          </a:p>
          <a:p>
            <a:pPr marL="171450" indent="-171450" algn="just">
              <a:buFont typeface="Arial" panose="020B0604020202020204" pitchFamily="34" charset="0"/>
              <a:buChar char="•"/>
            </a:pPr>
            <a:endParaRPr lang="en-US" sz="600" dirty="0" smtClean="0">
              <a:solidFill>
                <a:srgbClr val="002060"/>
              </a:solidFill>
              <a:latin typeface="Calibri Light" pitchFamily="34" charset="0"/>
              <a:cs typeface="Calibri Light" pitchFamily="34" charset="0"/>
            </a:endParaRPr>
          </a:p>
          <a:p>
            <a:pPr marL="342900" indent="-342900" algn="just">
              <a:buFont typeface="Arial" panose="020B0604020202020204" pitchFamily="34" charset="0"/>
              <a:buChar char="•"/>
            </a:pPr>
            <a:r>
              <a:rPr lang="sr-Latn-RS" sz="2500" b="1" dirty="0" smtClean="0">
                <a:solidFill>
                  <a:srgbClr val="002060"/>
                </a:solidFill>
                <a:latin typeface="Calibri Light" pitchFamily="34" charset="0"/>
                <a:cs typeface="Calibri Light" pitchFamily="34" charset="0"/>
              </a:rPr>
              <a:t>A</a:t>
            </a:r>
            <a:r>
              <a:rPr lang="en-GB" sz="2500" b="1" dirty="0" err="1" smtClean="0">
                <a:solidFill>
                  <a:srgbClr val="002060"/>
                </a:solidFill>
                <a:latin typeface="Calibri Light" pitchFamily="34" charset="0"/>
                <a:cs typeface="Calibri Light" pitchFamily="34" charset="0"/>
              </a:rPr>
              <a:t>dvanced</a:t>
            </a:r>
            <a:r>
              <a:rPr lang="en-GB" sz="2500" b="1" dirty="0" smtClean="0">
                <a:solidFill>
                  <a:srgbClr val="002060"/>
                </a:solidFill>
                <a:latin typeface="Calibri Light" pitchFamily="34" charset="0"/>
                <a:cs typeface="Calibri Light" pitchFamily="34" charset="0"/>
              </a:rPr>
              <a:t> teaching and learning process introduced</a:t>
            </a:r>
            <a:r>
              <a:rPr lang="sr-Latn-RS" sz="2500" dirty="0" smtClean="0">
                <a:solidFill>
                  <a:srgbClr val="002060"/>
                </a:solidFill>
                <a:latin typeface="Calibri Light" pitchFamily="34" charset="0"/>
                <a:cs typeface="Calibri Light" pitchFamily="34" charset="0"/>
              </a:rPr>
              <a:t>.</a:t>
            </a:r>
          </a:p>
          <a:p>
            <a:pPr marL="171450" indent="-171450" algn="just">
              <a:buFont typeface="Arial" panose="020B0604020202020204" pitchFamily="34" charset="0"/>
              <a:buChar char="•"/>
            </a:pPr>
            <a:endParaRPr lang="en-US" sz="600" dirty="0" smtClean="0">
              <a:solidFill>
                <a:srgbClr val="002060"/>
              </a:solidFill>
              <a:latin typeface="Calibri Light" pitchFamily="34" charset="0"/>
              <a:cs typeface="Calibri Light" pitchFamily="34" charset="0"/>
            </a:endParaRPr>
          </a:p>
          <a:p>
            <a:pPr marL="342900" indent="-342900" algn="just">
              <a:buFont typeface="Arial" panose="020B0604020202020204" pitchFamily="34" charset="0"/>
              <a:buChar char="•"/>
            </a:pPr>
            <a:r>
              <a:rPr lang="sr-Latn-RS" sz="2500" b="1" dirty="0" smtClean="0">
                <a:solidFill>
                  <a:srgbClr val="002060"/>
                </a:solidFill>
                <a:latin typeface="Calibri Light" pitchFamily="34" charset="0"/>
                <a:cs typeface="Calibri Light" pitchFamily="34" charset="0"/>
              </a:rPr>
              <a:t>I</a:t>
            </a:r>
            <a:r>
              <a:rPr lang="en-GB" sz="2500" b="1" dirty="0" err="1" smtClean="0">
                <a:solidFill>
                  <a:srgbClr val="002060"/>
                </a:solidFill>
                <a:latin typeface="Calibri Light" pitchFamily="34" charset="0"/>
                <a:cs typeface="Calibri Light" pitchFamily="34" charset="0"/>
              </a:rPr>
              <a:t>ntroduced</a:t>
            </a:r>
            <a:r>
              <a:rPr lang="en-GB" sz="2500" b="1" dirty="0" smtClean="0">
                <a:solidFill>
                  <a:srgbClr val="002060"/>
                </a:solidFill>
                <a:latin typeface="Calibri Light" pitchFamily="34" charset="0"/>
                <a:cs typeface="Calibri Light" pitchFamily="34" charset="0"/>
              </a:rPr>
              <a:t> new laboratory equipment, library units and software</a:t>
            </a:r>
            <a:r>
              <a:rPr lang="en-GB" sz="2500" dirty="0" smtClean="0">
                <a:solidFill>
                  <a:srgbClr val="002060"/>
                </a:solidFill>
                <a:latin typeface="Calibri Light" pitchFamily="34" charset="0"/>
                <a:cs typeface="Calibri Light" pitchFamily="34" charset="0"/>
              </a:rPr>
              <a:t> necessary for the continuation of the master programmes.</a:t>
            </a:r>
            <a:endParaRPr lang="en-US" sz="2500" dirty="0" smtClean="0">
              <a:solidFill>
                <a:srgbClr val="002060"/>
              </a:solidFill>
              <a:latin typeface="Calibri Light" pitchFamily="34" charset="0"/>
              <a:cs typeface="Calibri Light"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bs-Latn-BA" sz="2100" b="0" i="0" u="none" strike="noStrike" kern="1200" cap="none" spc="0" normalizeH="0" baseline="0" noProof="0" dirty="0">
              <a:ln>
                <a:noFill/>
              </a:ln>
              <a:solidFill>
                <a:srgbClr val="002060"/>
              </a:solidFill>
              <a:effectLst/>
              <a:uLnTx/>
              <a:uFillTx/>
              <a:latin typeface="Calibri Light" pitchFamily="34" charset="0"/>
              <a:cs typeface="Calibri Light" pitchFamily="34" charset="0"/>
            </a:endParaRPr>
          </a:p>
        </p:txBody>
      </p:sp>
    </p:spTree>
    <p:extLst>
      <p:ext uri="{BB962C8B-B14F-4D97-AF65-F5344CB8AC3E}">
        <p14:creationId xmlns:p14="http://schemas.microsoft.com/office/powerpoint/2010/main" val="31884283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533400"/>
            <a:ext cx="8229600" cy="1143000"/>
          </a:xfrm>
        </p:spPr>
        <p:txBody>
          <a:bodyPr/>
          <a:lstStyle/>
          <a:p>
            <a:r>
              <a:rPr lang="en-US" b="1" dirty="0" smtClean="0">
                <a:solidFill>
                  <a:schemeClr val="tx2"/>
                </a:solidFill>
                <a:latin typeface="Calibri Light" pitchFamily="34" charset="0"/>
                <a:cs typeface="Calibri Light" pitchFamily="34" charset="0"/>
              </a:rPr>
              <a:t>Impact 1</a:t>
            </a:r>
            <a:endParaRPr lang="en-US" b="1" dirty="0">
              <a:latin typeface="Calibri Light" pitchFamily="34" charset="0"/>
              <a:cs typeface="Calibri Light" pitchFamily="34" charset="0"/>
            </a:endParaRP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Content Placeholder 2"/>
          <p:cNvSpPr txBox="1">
            <a:spLocks/>
          </p:cNvSpPr>
          <p:nvPr/>
        </p:nvSpPr>
        <p:spPr>
          <a:xfrm>
            <a:off x="228600" y="1417637"/>
            <a:ext cx="8686800" cy="4525963"/>
          </a:xfrm>
          <a:prstGeom prst="rect">
            <a:avLst/>
          </a:prstGeom>
        </p:spPr>
        <p:txBody>
          <a:bodyPr vert="horz" lIns="91440" tIns="45720" rIns="91440" bIns="45720" rtlCol="0">
            <a:noAutofit/>
          </a:bodyPr>
          <a:lstStyle/>
          <a:p>
            <a:pPr algn="just"/>
            <a:endParaRPr lang="en-US" sz="2500" dirty="0" smtClean="0">
              <a:solidFill>
                <a:srgbClr val="002060"/>
              </a:solidFill>
              <a:latin typeface="Calibri Light" pitchFamily="34" charset="0"/>
              <a:cs typeface="Calibri Light" pitchFamily="34" charset="0"/>
            </a:endParaRPr>
          </a:p>
          <a:p>
            <a:pPr algn="just"/>
            <a:endParaRPr lang="en-US" sz="2500" dirty="0">
              <a:solidFill>
                <a:srgbClr val="002060"/>
              </a:solidFill>
              <a:latin typeface="Calibri Light" pitchFamily="34" charset="0"/>
              <a:cs typeface="Calibri Light" pitchFamily="34" charset="0"/>
            </a:endParaRPr>
          </a:p>
          <a:p>
            <a:pPr algn="just"/>
            <a:r>
              <a:rPr lang="en-US" sz="2500" dirty="0" smtClean="0">
                <a:solidFill>
                  <a:srgbClr val="002060"/>
                </a:solidFill>
                <a:latin typeface="Calibri Light" pitchFamily="34" charset="0"/>
                <a:cs typeface="Calibri Light" pitchFamily="34" charset="0"/>
              </a:rPr>
              <a:t>Impact </a:t>
            </a:r>
            <a:r>
              <a:rPr lang="en-US" sz="2500" dirty="0">
                <a:solidFill>
                  <a:srgbClr val="002060"/>
                </a:solidFill>
                <a:latin typeface="Calibri Light" pitchFamily="34" charset="0"/>
                <a:cs typeface="Calibri Light" pitchFamily="34" charset="0"/>
              </a:rPr>
              <a:t>on the individuals beneficiaries’ enrolment rate and/or career development cannot be measured yet due to the fact that the project currently undergoes the preparatory phase and starts of the development phase</a:t>
            </a:r>
            <a:r>
              <a:rPr lang="en-US" sz="2500" dirty="0" smtClean="0">
                <a:solidFill>
                  <a:srgbClr val="002060"/>
                </a:solidFill>
                <a:latin typeface="Calibri Light" pitchFamily="34" charset="0"/>
                <a:cs typeface="Calibri Light" pitchFamily="34" charset="0"/>
              </a:rPr>
              <a:t>.</a:t>
            </a:r>
            <a:endParaRPr lang="sr-Latn-RS" sz="2500" dirty="0" smtClean="0">
              <a:solidFill>
                <a:srgbClr val="002060"/>
              </a:solidFill>
              <a:latin typeface="Calibri Light" pitchFamily="34" charset="0"/>
              <a:cs typeface="Calibri Light" pitchFamily="34" charset="0"/>
            </a:endParaRPr>
          </a:p>
        </p:txBody>
      </p:sp>
    </p:spTree>
    <p:extLst>
      <p:ext uri="{BB962C8B-B14F-4D97-AF65-F5344CB8AC3E}">
        <p14:creationId xmlns:p14="http://schemas.microsoft.com/office/powerpoint/2010/main" val="8205762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533400"/>
            <a:ext cx="8229600" cy="1143000"/>
          </a:xfrm>
        </p:spPr>
        <p:txBody>
          <a:bodyPr/>
          <a:lstStyle/>
          <a:p>
            <a:r>
              <a:rPr lang="en-US" b="1" dirty="0" smtClean="0">
                <a:solidFill>
                  <a:schemeClr val="tx2"/>
                </a:solidFill>
                <a:latin typeface="Calibri Light" pitchFamily="34" charset="0"/>
                <a:cs typeface="Calibri Light" pitchFamily="34" charset="0"/>
              </a:rPr>
              <a:t>Impact 2</a:t>
            </a:r>
            <a:endParaRPr lang="en-US" b="1" dirty="0">
              <a:latin typeface="Calibri Light" pitchFamily="34" charset="0"/>
              <a:cs typeface="Calibri Light" pitchFamily="34" charset="0"/>
            </a:endParaRP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Content Placeholder 2"/>
          <p:cNvSpPr txBox="1">
            <a:spLocks/>
          </p:cNvSpPr>
          <p:nvPr/>
        </p:nvSpPr>
        <p:spPr>
          <a:xfrm>
            <a:off x="228600" y="1417637"/>
            <a:ext cx="8686800" cy="4525963"/>
          </a:xfrm>
          <a:prstGeom prst="rect">
            <a:avLst/>
          </a:prstGeom>
        </p:spPr>
        <p:txBody>
          <a:bodyPr vert="horz" lIns="91440" tIns="45720" rIns="91440" bIns="45720" rtlCol="0">
            <a:noAutofit/>
          </a:bodyPr>
          <a:lstStyle/>
          <a:p>
            <a:pPr marL="171450" indent="-171450" algn="just">
              <a:buFont typeface="Arial" panose="020B0604020202020204" pitchFamily="34" charset="0"/>
              <a:buChar char="•"/>
            </a:pPr>
            <a:endParaRPr lang="en-US" sz="600" dirty="0" smtClean="0">
              <a:solidFill>
                <a:srgbClr val="002060"/>
              </a:solidFill>
              <a:latin typeface="Calibri Light" pitchFamily="34" charset="0"/>
              <a:cs typeface="Calibri Light" pitchFamily="34" charset="0"/>
            </a:endParaRPr>
          </a:p>
          <a:p>
            <a:pPr marL="342900" indent="-342900" algn="just">
              <a:buFont typeface="Arial" panose="020B0604020202020204" pitchFamily="34" charset="0"/>
              <a:buChar char="•"/>
            </a:pPr>
            <a:r>
              <a:rPr lang="en-US" sz="2500" b="1" dirty="0" smtClean="0">
                <a:solidFill>
                  <a:srgbClr val="002060"/>
                </a:solidFill>
                <a:latin typeface="Calibri Light" pitchFamily="34" charset="0"/>
                <a:cs typeface="Calibri Light" pitchFamily="34" charset="0"/>
              </a:rPr>
              <a:t>A</a:t>
            </a:r>
            <a:r>
              <a:rPr lang="sr-Latn-RS" sz="2500" b="1" dirty="0" err="1" smtClean="0">
                <a:solidFill>
                  <a:srgbClr val="002060"/>
                </a:solidFill>
                <a:latin typeface="Calibri Light" pitchFamily="34" charset="0"/>
                <a:cs typeface="Calibri Light" pitchFamily="34" charset="0"/>
              </a:rPr>
              <a:t>cademic</a:t>
            </a:r>
            <a:r>
              <a:rPr lang="sr-Latn-RS" sz="2500" b="1" dirty="0" smtClean="0">
                <a:solidFill>
                  <a:srgbClr val="002060"/>
                </a:solidFill>
                <a:latin typeface="Calibri Light" pitchFamily="34" charset="0"/>
                <a:cs typeface="Calibri Light" pitchFamily="34" charset="0"/>
              </a:rPr>
              <a:t> </a:t>
            </a:r>
            <a:r>
              <a:rPr lang="sr-Latn-RS" sz="2500" b="1" dirty="0" err="1">
                <a:solidFill>
                  <a:srgbClr val="002060"/>
                </a:solidFill>
                <a:latin typeface="Calibri Light" pitchFamily="34" charset="0"/>
                <a:cs typeface="Calibri Light" pitchFamily="34" charset="0"/>
              </a:rPr>
              <a:t>staff</a:t>
            </a:r>
            <a:r>
              <a:rPr lang="en-GB" sz="2500" dirty="0" smtClean="0">
                <a:solidFill>
                  <a:srgbClr val="002060"/>
                </a:solidFill>
                <a:latin typeface="Calibri Light" pitchFamily="34" charset="0"/>
                <a:cs typeface="Calibri Light" pitchFamily="34" charset="0"/>
              </a:rPr>
              <a:t> </a:t>
            </a:r>
            <a:r>
              <a:rPr lang="en-US" sz="2500" dirty="0" smtClean="0">
                <a:solidFill>
                  <a:srgbClr val="002060"/>
                </a:solidFill>
                <a:latin typeface="Calibri Light" pitchFamily="34" charset="0"/>
                <a:cs typeface="Calibri Light" pitchFamily="34" charset="0"/>
              </a:rPr>
              <a:t>will have a direct </a:t>
            </a:r>
            <a:r>
              <a:rPr lang="en-US" sz="2500" dirty="0">
                <a:solidFill>
                  <a:srgbClr val="002060"/>
                </a:solidFill>
                <a:latin typeface="Calibri Light" pitchFamily="34" charset="0"/>
                <a:cs typeface="Calibri Light" pitchFamily="34" charset="0"/>
              </a:rPr>
              <a:t>benefit in the HEI per year </a:t>
            </a:r>
            <a:r>
              <a:rPr lang="en-US" sz="2500" dirty="0" smtClean="0">
                <a:solidFill>
                  <a:srgbClr val="002060"/>
                </a:solidFill>
                <a:latin typeface="Calibri Light" pitchFamily="34" charset="0"/>
                <a:cs typeface="Calibri Light" pitchFamily="34" charset="0"/>
              </a:rPr>
              <a:t>through:</a:t>
            </a:r>
          </a:p>
          <a:p>
            <a:pPr marL="800100" lvl="1" indent="-342900" algn="just">
              <a:buFont typeface="Arial" panose="020B0604020202020204" pitchFamily="34" charset="0"/>
              <a:buChar char="•"/>
            </a:pPr>
            <a:r>
              <a:rPr lang="en-US" sz="2500" dirty="0" smtClean="0">
                <a:solidFill>
                  <a:srgbClr val="002060"/>
                </a:solidFill>
                <a:latin typeface="Calibri Light" pitchFamily="34" charset="0"/>
                <a:cs typeface="Calibri Light" pitchFamily="34" charset="0"/>
              </a:rPr>
              <a:t>development </a:t>
            </a:r>
            <a:r>
              <a:rPr lang="en-US" sz="2500" dirty="0">
                <a:solidFill>
                  <a:srgbClr val="002060"/>
                </a:solidFill>
                <a:latin typeface="Calibri Light" pitchFamily="34" charset="0"/>
                <a:cs typeface="Calibri Light" pitchFamily="34" charset="0"/>
              </a:rPr>
              <a:t>of courses, </a:t>
            </a:r>
            <a:endParaRPr lang="en-US" sz="2500" dirty="0" smtClean="0">
              <a:solidFill>
                <a:srgbClr val="002060"/>
              </a:solidFill>
              <a:latin typeface="Calibri Light" pitchFamily="34" charset="0"/>
              <a:cs typeface="Calibri Light" pitchFamily="34" charset="0"/>
            </a:endParaRPr>
          </a:p>
          <a:p>
            <a:pPr marL="800100" lvl="1" indent="-342900" algn="just">
              <a:buFont typeface="Arial" panose="020B0604020202020204" pitchFamily="34" charset="0"/>
              <a:buChar char="•"/>
            </a:pPr>
            <a:r>
              <a:rPr lang="en-US" sz="2500" dirty="0" smtClean="0">
                <a:solidFill>
                  <a:srgbClr val="002060"/>
                </a:solidFill>
                <a:latin typeface="Calibri Light" pitchFamily="34" charset="0"/>
                <a:cs typeface="Calibri Light" pitchFamily="34" charset="0"/>
              </a:rPr>
              <a:t>lecturing</a:t>
            </a:r>
            <a:r>
              <a:rPr lang="en-US" sz="2500" dirty="0">
                <a:solidFill>
                  <a:srgbClr val="002060"/>
                </a:solidFill>
                <a:latin typeface="Calibri Light" pitchFamily="34" charset="0"/>
                <a:cs typeface="Calibri Light" pitchFamily="34" charset="0"/>
              </a:rPr>
              <a:t>, </a:t>
            </a:r>
            <a:endParaRPr lang="en-US" sz="2500" dirty="0" smtClean="0">
              <a:solidFill>
                <a:srgbClr val="002060"/>
              </a:solidFill>
              <a:latin typeface="Calibri Light" pitchFamily="34" charset="0"/>
              <a:cs typeface="Calibri Light" pitchFamily="34" charset="0"/>
            </a:endParaRPr>
          </a:p>
          <a:p>
            <a:pPr marL="800100" lvl="1" indent="-342900" algn="just">
              <a:buFont typeface="Arial" panose="020B0604020202020204" pitchFamily="34" charset="0"/>
              <a:buChar char="•"/>
            </a:pPr>
            <a:r>
              <a:rPr lang="en-US" sz="2500" dirty="0" smtClean="0">
                <a:solidFill>
                  <a:srgbClr val="002060"/>
                </a:solidFill>
                <a:latin typeface="Calibri Light" pitchFamily="34" charset="0"/>
                <a:cs typeface="Calibri Light" pitchFamily="34" charset="0"/>
              </a:rPr>
              <a:t>trainings</a:t>
            </a:r>
            <a:r>
              <a:rPr lang="en-US" sz="2500" dirty="0">
                <a:solidFill>
                  <a:srgbClr val="002060"/>
                </a:solidFill>
                <a:latin typeface="Calibri Light" pitchFamily="34" charset="0"/>
                <a:cs typeface="Calibri Light" pitchFamily="34" charset="0"/>
              </a:rPr>
              <a:t>, </a:t>
            </a:r>
            <a:endParaRPr lang="en-US" sz="2500" dirty="0" smtClean="0">
              <a:solidFill>
                <a:srgbClr val="002060"/>
              </a:solidFill>
              <a:latin typeface="Calibri Light" pitchFamily="34" charset="0"/>
              <a:cs typeface="Calibri Light" pitchFamily="34" charset="0"/>
            </a:endParaRPr>
          </a:p>
          <a:p>
            <a:pPr marL="800100" lvl="1" indent="-342900" algn="just">
              <a:buFont typeface="Arial" panose="020B0604020202020204" pitchFamily="34" charset="0"/>
              <a:buChar char="•"/>
            </a:pPr>
            <a:r>
              <a:rPr lang="en-US" sz="2500" dirty="0" smtClean="0">
                <a:solidFill>
                  <a:srgbClr val="002060"/>
                </a:solidFill>
                <a:latin typeface="Calibri Light" pitchFamily="34" charset="0"/>
                <a:cs typeface="Calibri Light" pitchFamily="34" charset="0"/>
              </a:rPr>
              <a:t>study </a:t>
            </a:r>
            <a:r>
              <a:rPr lang="en-US" sz="2500" dirty="0">
                <a:solidFill>
                  <a:srgbClr val="002060"/>
                </a:solidFill>
                <a:latin typeface="Calibri Light" pitchFamily="34" charset="0"/>
                <a:cs typeface="Calibri Light" pitchFamily="34" charset="0"/>
              </a:rPr>
              <a:t>visits and workshops, </a:t>
            </a:r>
            <a:endParaRPr lang="en-US" sz="2500" dirty="0" smtClean="0">
              <a:solidFill>
                <a:srgbClr val="002060"/>
              </a:solidFill>
              <a:latin typeface="Calibri Light" pitchFamily="34" charset="0"/>
              <a:cs typeface="Calibri Light" pitchFamily="34" charset="0"/>
            </a:endParaRPr>
          </a:p>
          <a:p>
            <a:pPr marL="800100" lvl="1" indent="-342900" algn="just">
              <a:buFont typeface="Arial" panose="020B0604020202020204" pitchFamily="34" charset="0"/>
              <a:buChar char="•"/>
            </a:pPr>
            <a:r>
              <a:rPr lang="en-US" sz="2500" dirty="0" smtClean="0">
                <a:solidFill>
                  <a:srgbClr val="002060"/>
                </a:solidFill>
                <a:latin typeface="Calibri Light" pitchFamily="34" charset="0"/>
                <a:cs typeface="Calibri Light" pitchFamily="34" charset="0"/>
              </a:rPr>
              <a:t>collaboration </a:t>
            </a:r>
            <a:r>
              <a:rPr lang="en-US" sz="2500" dirty="0">
                <a:solidFill>
                  <a:srgbClr val="002060"/>
                </a:solidFill>
                <a:latin typeface="Calibri Light" pitchFamily="34" charset="0"/>
                <a:cs typeface="Calibri Light" pitchFamily="34" charset="0"/>
              </a:rPr>
              <a:t>with other members in the Consortium, </a:t>
            </a:r>
            <a:endParaRPr lang="en-US" sz="2500" dirty="0" smtClean="0">
              <a:solidFill>
                <a:srgbClr val="002060"/>
              </a:solidFill>
              <a:latin typeface="Calibri Light" pitchFamily="34" charset="0"/>
              <a:cs typeface="Calibri Light" pitchFamily="34" charset="0"/>
            </a:endParaRPr>
          </a:p>
          <a:p>
            <a:pPr marL="800100" lvl="1" indent="-342900" algn="just">
              <a:buFont typeface="Arial" panose="020B0604020202020204" pitchFamily="34" charset="0"/>
              <a:buChar char="•"/>
            </a:pPr>
            <a:r>
              <a:rPr lang="en-US" sz="2500" dirty="0" smtClean="0">
                <a:solidFill>
                  <a:srgbClr val="002060"/>
                </a:solidFill>
                <a:latin typeface="Calibri Light" pitchFamily="34" charset="0"/>
                <a:cs typeface="Calibri Light" pitchFamily="34" charset="0"/>
              </a:rPr>
              <a:t>utilization </a:t>
            </a:r>
            <a:r>
              <a:rPr lang="en-US" sz="2500" dirty="0">
                <a:solidFill>
                  <a:srgbClr val="002060"/>
                </a:solidFill>
                <a:latin typeface="Calibri Light" pitchFamily="34" charset="0"/>
                <a:cs typeface="Calibri Light" pitchFamily="34" charset="0"/>
              </a:rPr>
              <a:t>of the equipment, </a:t>
            </a:r>
            <a:endParaRPr lang="en-US" sz="2500" dirty="0" smtClean="0">
              <a:solidFill>
                <a:srgbClr val="002060"/>
              </a:solidFill>
              <a:latin typeface="Calibri Light" pitchFamily="34" charset="0"/>
              <a:cs typeface="Calibri Light" pitchFamily="34" charset="0"/>
            </a:endParaRPr>
          </a:p>
          <a:p>
            <a:pPr marL="800100" lvl="1" indent="-342900" algn="just">
              <a:buFont typeface="Arial" panose="020B0604020202020204" pitchFamily="34" charset="0"/>
              <a:buChar char="•"/>
            </a:pPr>
            <a:r>
              <a:rPr lang="en-US" sz="2500" dirty="0" smtClean="0">
                <a:solidFill>
                  <a:srgbClr val="002060"/>
                </a:solidFill>
                <a:latin typeface="Calibri Light" pitchFamily="34" charset="0"/>
                <a:cs typeface="Calibri Light" pitchFamily="34" charset="0"/>
              </a:rPr>
              <a:t>development </a:t>
            </a:r>
            <a:r>
              <a:rPr lang="en-US" sz="2500" dirty="0">
                <a:solidFill>
                  <a:srgbClr val="002060"/>
                </a:solidFill>
                <a:latin typeface="Calibri Light" pitchFamily="34" charset="0"/>
                <a:cs typeface="Calibri Light" pitchFamily="34" charset="0"/>
              </a:rPr>
              <a:t>of new competences, </a:t>
            </a:r>
            <a:endParaRPr lang="en-US" sz="2500" dirty="0" smtClean="0">
              <a:solidFill>
                <a:srgbClr val="002060"/>
              </a:solidFill>
              <a:latin typeface="Calibri Light" pitchFamily="34" charset="0"/>
              <a:cs typeface="Calibri Light" pitchFamily="34" charset="0"/>
            </a:endParaRPr>
          </a:p>
          <a:p>
            <a:pPr marL="800100" lvl="1" indent="-342900" algn="just">
              <a:buFont typeface="Arial" panose="020B0604020202020204" pitchFamily="34" charset="0"/>
              <a:buChar char="•"/>
            </a:pPr>
            <a:r>
              <a:rPr lang="en-US" sz="2500" dirty="0" smtClean="0">
                <a:solidFill>
                  <a:srgbClr val="002060"/>
                </a:solidFill>
                <a:latin typeface="Calibri Light" pitchFamily="34" charset="0"/>
                <a:cs typeface="Calibri Light" pitchFamily="34" charset="0"/>
              </a:rPr>
              <a:t>involvement </a:t>
            </a:r>
            <a:r>
              <a:rPr lang="en-US" sz="2500" dirty="0">
                <a:solidFill>
                  <a:srgbClr val="002060"/>
                </a:solidFill>
                <a:latin typeface="Calibri Light" pitchFamily="34" charset="0"/>
                <a:cs typeface="Calibri Light" pitchFamily="34" charset="0"/>
              </a:rPr>
              <a:t>in dissemination actions, and </a:t>
            </a:r>
            <a:r>
              <a:rPr lang="en-US" sz="2500" dirty="0" smtClean="0">
                <a:solidFill>
                  <a:srgbClr val="002060"/>
                </a:solidFill>
                <a:latin typeface="Calibri Light" pitchFamily="34" charset="0"/>
                <a:cs typeface="Calibri Light" pitchFamily="34" charset="0"/>
              </a:rPr>
              <a:t>other.</a:t>
            </a:r>
            <a:endParaRPr lang="sr-Latn-RS" sz="2500" dirty="0" smtClean="0">
              <a:solidFill>
                <a:srgbClr val="002060"/>
              </a:solidFill>
              <a:latin typeface="Calibri Light" pitchFamily="34" charset="0"/>
              <a:cs typeface="Calibri Light" pitchFamily="34" charset="0"/>
            </a:endParaRPr>
          </a:p>
          <a:p>
            <a:pPr marL="171450" indent="-171450" algn="just">
              <a:buFont typeface="Arial" panose="020B0604020202020204" pitchFamily="34" charset="0"/>
              <a:buChar char="•"/>
            </a:pPr>
            <a:endParaRPr lang="en-US" sz="600" dirty="0" smtClean="0">
              <a:solidFill>
                <a:srgbClr val="002060"/>
              </a:solidFill>
              <a:latin typeface="Calibri Light" pitchFamily="34" charset="0"/>
              <a:cs typeface="Calibri Light"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bs-Latn-BA" sz="2100" b="0" i="0" u="none" strike="noStrike" kern="1200" cap="none" spc="0" normalizeH="0" baseline="0" noProof="0" dirty="0">
              <a:ln>
                <a:noFill/>
              </a:ln>
              <a:solidFill>
                <a:srgbClr val="002060"/>
              </a:solidFill>
              <a:effectLst/>
              <a:uLnTx/>
              <a:uFillTx/>
              <a:latin typeface="Calibri Light" pitchFamily="34" charset="0"/>
              <a:cs typeface="Calibri Light" pitchFamily="34" charset="0"/>
            </a:endParaRPr>
          </a:p>
        </p:txBody>
      </p:sp>
    </p:spTree>
    <p:extLst>
      <p:ext uri="{BB962C8B-B14F-4D97-AF65-F5344CB8AC3E}">
        <p14:creationId xmlns:p14="http://schemas.microsoft.com/office/powerpoint/2010/main" val="12565699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533400"/>
            <a:ext cx="8229600" cy="1143000"/>
          </a:xfrm>
        </p:spPr>
        <p:txBody>
          <a:bodyPr/>
          <a:lstStyle/>
          <a:p>
            <a:r>
              <a:rPr lang="en-US" b="1" dirty="0" smtClean="0">
                <a:solidFill>
                  <a:schemeClr val="tx2"/>
                </a:solidFill>
                <a:latin typeface="Calibri Light" pitchFamily="34" charset="0"/>
                <a:cs typeface="Calibri Light" pitchFamily="34" charset="0"/>
              </a:rPr>
              <a:t>Impact 3</a:t>
            </a:r>
            <a:endParaRPr lang="en-US" b="1" dirty="0">
              <a:latin typeface="Calibri Light" pitchFamily="34" charset="0"/>
              <a:cs typeface="Calibri Light" pitchFamily="34" charset="0"/>
            </a:endParaRP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Content Placeholder 2"/>
          <p:cNvSpPr txBox="1">
            <a:spLocks/>
          </p:cNvSpPr>
          <p:nvPr/>
        </p:nvSpPr>
        <p:spPr>
          <a:xfrm>
            <a:off x="228600" y="1417637"/>
            <a:ext cx="8686800" cy="4525963"/>
          </a:xfrm>
          <a:prstGeom prst="rect">
            <a:avLst/>
          </a:prstGeom>
        </p:spPr>
        <p:txBody>
          <a:bodyPr vert="horz" lIns="91440" tIns="45720" rIns="91440" bIns="45720" rtlCol="0">
            <a:noAutofit/>
          </a:bodyPr>
          <a:lstStyle/>
          <a:p>
            <a:pPr marL="171450" indent="-171450" algn="just">
              <a:buFont typeface="Arial" panose="020B0604020202020204" pitchFamily="34" charset="0"/>
              <a:buChar char="•"/>
            </a:pPr>
            <a:endParaRPr lang="en-US" sz="600" dirty="0" smtClean="0">
              <a:solidFill>
                <a:srgbClr val="002060"/>
              </a:solidFill>
              <a:latin typeface="Calibri Light" pitchFamily="34" charset="0"/>
              <a:cs typeface="Calibri Light" pitchFamily="34" charset="0"/>
            </a:endParaRPr>
          </a:p>
          <a:p>
            <a:pPr marL="342900" indent="-342900" algn="just">
              <a:buFont typeface="Arial" panose="020B0604020202020204" pitchFamily="34" charset="0"/>
              <a:buChar char="•"/>
            </a:pPr>
            <a:r>
              <a:rPr lang="en-US" sz="2500" b="1" dirty="0" smtClean="0">
                <a:solidFill>
                  <a:srgbClr val="002060"/>
                </a:solidFill>
                <a:latin typeface="Calibri Light" pitchFamily="34" charset="0"/>
                <a:cs typeface="Calibri Light" pitchFamily="34" charset="0"/>
              </a:rPr>
              <a:t>Administrative </a:t>
            </a:r>
            <a:r>
              <a:rPr lang="en-US" sz="2500" b="1" dirty="0">
                <a:solidFill>
                  <a:srgbClr val="002060"/>
                </a:solidFill>
                <a:latin typeface="Calibri Light" pitchFamily="34" charset="0"/>
                <a:cs typeface="Calibri Light" pitchFamily="34" charset="0"/>
              </a:rPr>
              <a:t>staff at HEI</a:t>
            </a:r>
            <a:r>
              <a:rPr lang="en-GB" sz="2500" dirty="0" smtClean="0">
                <a:solidFill>
                  <a:srgbClr val="002060"/>
                </a:solidFill>
                <a:latin typeface="Calibri Light" pitchFamily="34" charset="0"/>
                <a:cs typeface="Calibri Light" pitchFamily="34" charset="0"/>
              </a:rPr>
              <a:t> </a:t>
            </a:r>
            <a:r>
              <a:rPr lang="en-US" sz="2500" dirty="0" smtClean="0">
                <a:solidFill>
                  <a:srgbClr val="002060"/>
                </a:solidFill>
                <a:latin typeface="Calibri Light" pitchFamily="34" charset="0"/>
                <a:cs typeface="Calibri Light" pitchFamily="34" charset="0"/>
              </a:rPr>
              <a:t>will have a direct </a:t>
            </a:r>
            <a:r>
              <a:rPr lang="en-US" sz="2500" dirty="0">
                <a:solidFill>
                  <a:srgbClr val="002060"/>
                </a:solidFill>
                <a:latin typeface="Calibri Light" pitchFamily="34" charset="0"/>
                <a:cs typeface="Calibri Light" pitchFamily="34" charset="0"/>
              </a:rPr>
              <a:t>benefit in the HEI per year </a:t>
            </a:r>
            <a:r>
              <a:rPr lang="en-US" sz="2500" dirty="0" smtClean="0">
                <a:solidFill>
                  <a:srgbClr val="002060"/>
                </a:solidFill>
                <a:latin typeface="Calibri Light" pitchFamily="34" charset="0"/>
                <a:cs typeface="Calibri Light" pitchFamily="34" charset="0"/>
              </a:rPr>
              <a:t>through </a:t>
            </a:r>
            <a:r>
              <a:rPr lang="en-US" sz="2500" dirty="0">
                <a:solidFill>
                  <a:srgbClr val="002060"/>
                </a:solidFill>
                <a:latin typeface="Calibri Light" pitchFamily="34" charset="0"/>
                <a:cs typeface="Calibri Light" pitchFamily="34" charset="0"/>
              </a:rPr>
              <a:t>the implementation of project administrative </a:t>
            </a:r>
            <a:r>
              <a:rPr lang="en-US" sz="2500" dirty="0" smtClean="0">
                <a:solidFill>
                  <a:srgbClr val="002060"/>
                </a:solidFill>
                <a:latin typeface="Calibri Light" pitchFamily="34" charset="0"/>
                <a:cs typeface="Calibri Light" pitchFamily="34" charset="0"/>
              </a:rPr>
              <a:t>activities.</a:t>
            </a:r>
          </a:p>
          <a:p>
            <a:pPr marL="342900" indent="-342900" algn="just">
              <a:buFont typeface="Arial" panose="020B0604020202020204" pitchFamily="34" charset="0"/>
              <a:buChar char="•"/>
            </a:pPr>
            <a:r>
              <a:rPr lang="en-US" sz="2500" b="1" dirty="0">
                <a:solidFill>
                  <a:srgbClr val="002060"/>
                </a:solidFill>
                <a:latin typeface="Calibri Light" pitchFamily="34" charset="0"/>
                <a:cs typeface="Calibri Light" pitchFamily="34" charset="0"/>
              </a:rPr>
              <a:t>Estimated number of students</a:t>
            </a:r>
            <a:r>
              <a:rPr lang="en-US" sz="2500" dirty="0">
                <a:solidFill>
                  <a:srgbClr val="002060"/>
                </a:solidFill>
                <a:latin typeface="Calibri Light" pitchFamily="34" charset="0"/>
                <a:cs typeface="Calibri Light" pitchFamily="34" charset="0"/>
              </a:rPr>
              <a:t> at new study </a:t>
            </a:r>
            <a:r>
              <a:rPr lang="en-US" sz="2500" dirty="0" err="1" smtClean="0">
                <a:solidFill>
                  <a:srgbClr val="002060"/>
                </a:solidFill>
                <a:latin typeface="Calibri Light" pitchFamily="34" charset="0"/>
                <a:cs typeface="Calibri Light" pitchFamily="34" charset="0"/>
              </a:rPr>
              <a:t>programmes</a:t>
            </a:r>
            <a:r>
              <a:rPr lang="en-US" sz="2500" dirty="0" smtClean="0">
                <a:solidFill>
                  <a:srgbClr val="002060"/>
                </a:solidFill>
                <a:latin typeface="Calibri Light" pitchFamily="34" charset="0"/>
                <a:cs typeface="Calibri Light" pitchFamily="34" charset="0"/>
              </a:rPr>
              <a:t> </a:t>
            </a:r>
            <a:r>
              <a:rPr lang="en-US" sz="2500" dirty="0">
                <a:solidFill>
                  <a:srgbClr val="002060"/>
                </a:solidFill>
                <a:latin typeface="Calibri Light" pitchFamily="34" charset="0"/>
                <a:cs typeface="Calibri Light" pitchFamily="34" charset="0"/>
              </a:rPr>
              <a:t>at HEI (pilot year 2020/2021) is 16</a:t>
            </a:r>
            <a:r>
              <a:rPr lang="en-US" sz="2500" dirty="0" smtClean="0">
                <a:solidFill>
                  <a:srgbClr val="002060"/>
                </a:solidFill>
                <a:latin typeface="Calibri Light" pitchFamily="34" charset="0"/>
                <a:cs typeface="Calibri Light" pitchFamily="34" charset="0"/>
              </a:rPr>
              <a:t>.</a:t>
            </a:r>
          </a:p>
          <a:p>
            <a:pPr marL="342900" indent="-342900" algn="just">
              <a:buFont typeface="Arial" panose="020B0604020202020204" pitchFamily="34" charset="0"/>
              <a:buChar char="•"/>
            </a:pPr>
            <a:r>
              <a:rPr lang="en-US" sz="2500" dirty="0" smtClean="0">
                <a:solidFill>
                  <a:srgbClr val="002060"/>
                </a:solidFill>
                <a:latin typeface="Calibri Light" pitchFamily="34" charset="0"/>
                <a:cs typeface="Calibri Light" pitchFamily="34" charset="0"/>
              </a:rPr>
              <a:t>It is expected the high number </a:t>
            </a:r>
            <a:r>
              <a:rPr lang="en-US" sz="2500" dirty="0">
                <a:solidFill>
                  <a:srgbClr val="002060"/>
                </a:solidFill>
                <a:latin typeface="Calibri Light" pitchFamily="34" charset="0"/>
                <a:cs typeface="Calibri Light" pitchFamily="34" charset="0"/>
              </a:rPr>
              <a:t>of </a:t>
            </a:r>
            <a:r>
              <a:rPr lang="en-US" sz="2500" b="1" dirty="0">
                <a:solidFill>
                  <a:srgbClr val="002060"/>
                </a:solidFill>
                <a:latin typeface="Calibri Light" pitchFamily="34" charset="0"/>
                <a:cs typeface="Calibri Light" pitchFamily="34" charset="0"/>
              </a:rPr>
              <a:t>beneficiaries</a:t>
            </a:r>
            <a:r>
              <a:rPr lang="en-US" sz="2500" dirty="0">
                <a:solidFill>
                  <a:srgbClr val="002060"/>
                </a:solidFill>
                <a:latin typeface="Calibri Light" pitchFamily="34" charset="0"/>
                <a:cs typeface="Calibri Light" pitchFamily="34" charset="0"/>
              </a:rPr>
              <a:t> of project results </a:t>
            </a:r>
            <a:r>
              <a:rPr lang="en-US" sz="2500" b="1" dirty="0">
                <a:solidFill>
                  <a:srgbClr val="002060"/>
                </a:solidFill>
                <a:latin typeface="Calibri Light" pitchFamily="34" charset="0"/>
                <a:cs typeface="Calibri Light" pitchFamily="34" charset="0"/>
              </a:rPr>
              <a:t>outside the </a:t>
            </a:r>
            <a:r>
              <a:rPr lang="en-US" sz="2500" b="1" dirty="0" smtClean="0">
                <a:solidFill>
                  <a:srgbClr val="002060"/>
                </a:solidFill>
                <a:latin typeface="Calibri Light" pitchFamily="34" charset="0"/>
                <a:cs typeface="Calibri Light" pitchFamily="34" charset="0"/>
              </a:rPr>
              <a:t>HEI</a:t>
            </a:r>
            <a:r>
              <a:rPr lang="en-US" sz="2500" dirty="0" smtClean="0">
                <a:solidFill>
                  <a:srgbClr val="002060"/>
                </a:solidFill>
                <a:latin typeface="Calibri Light" pitchFamily="34" charset="0"/>
                <a:cs typeface="Calibri Light" pitchFamily="34" charset="0"/>
              </a:rPr>
              <a:t>:</a:t>
            </a:r>
          </a:p>
          <a:p>
            <a:pPr marL="800100" lvl="1" indent="-342900" algn="just">
              <a:buFont typeface="Arial" panose="020B0604020202020204" pitchFamily="34" charset="0"/>
              <a:buChar char="•"/>
            </a:pPr>
            <a:r>
              <a:rPr lang="en-US" sz="2500" dirty="0">
                <a:solidFill>
                  <a:srgbClr val="002060"/>
                </a:solidFill>
                <a:latin typeface="Calibri Light" pitchFamily="34" charset="0"/>
                <a:cs typeface="Calibri Light" pitchFamily="34" charset="0"/>
              </a:rPr>
              <a:t>LLL promotional course for non-academic sector</a:t>
            </a:r>
            <a:r>
              <a:rPr lang="en-US" sz="2500" dirty="0" smtClean="0">
                <a:solidFill>
                  <a:srgbClr val="002060"/>
                </a:solidFill>
                <a:latin typeface="Calibri Light" pitchFamily="34" charset="0"/>
                <a:cs typeface="Calibri Light" pitchFamily="34" charset="0"/>
              </a:rPr>
              <a:t>,</a:t>
            </a:r>
          </a:p>
          <a:p>
            <a:pPr marL="800100" lvl="1" indent="-342900" algn="just">
              <a:buFont typeface="Arial" panose="020B0604020202020204" pitchFamily="34" charset="0"/>
              <a:buChar char="•"/>
            </a:pPr>
            <a:r>
              <a:rPr lang="en-US" sz="2500" dirty="0" smtClean="0">
                <a:solidFill>
                  <a:srgbClr val="002060"/>
                </a:solidFill>
                <a:latin typeface="Calibri Light" pitchFamily="34" charset="0"/>
                <a:cs typeface="Calibri Light" pitchFamily="34" charset="0"/>
              </a:rPr>
              <a:t>new </a:t>
            </a:r>
            <a:r>
              <a:rPr lang="en-US" sz="2500" dirty="0">
                <a:solidFill>
                  <a:srgbClr val="002060"/>
                </a:solidFill>
                <a:latin typeface="Calibri Light" pitchFamily="34" charset="0"/>
                <a:cs typeface="Calibri Light" pitchFamily="34" charset="0"/>
              </a:rPr>
              <a:t>learning material development</a:t>
            </a:r>
            <a:r>
              <a:rPr lang="en-US" sz="2500" dirty="0" smtClean="0">
                <a:solidFill>
                  <a:srgbClr val="002060"/>
                </a:solidFill>
                <a:latin typeface="Calibri Light" pitchFamily="34" charset="0"/>
                <a:cs typeface="Calibri Light" pitchFamily="34" charset="0"/>
              </a:rPr>
              <a:t>,</a:t>
            </a:r>
          </a:p>
          <a:p>
            <a:pPr marL="800100" lvl="1" indent="-342900" algn="just">
              <a:buFont typeface="Arial" panose="020B0604020202020204" pitchFamily="34" charset="0"/>
              <a:buChar char="•"/>
            </a:pPr>
            <a:r>
              <a:rPr lang="en-US" sz="2500" dirty="0" smtClean="0">
                <a:solidFill>
                  <a:srgbClr val="002060"/>
                </a:solidFill>
                <a:latin typeface="Calibri Light" pitchFamily="34" charset="0"/>
                <a:cs typeface="Calibri Light" pitchFamily="34" charset="0"/>
              </a:rPr>
              <a:t>professional </a:t>
            </a:r>
            <a:r>
              <a:rPr lang="en-US" sz="2500" dirty="0">
                <a:solidFill>
                  <a:srgbClr val="002060"/>
                </a:solidFill>
                <a:latin typeface="Calibri Light" pitchFamily="34" charset="0"/>
                <a:cs typeface="Calibri Light" pitchFamily="34" charset="0"/>
              </a:rPr>
              <a:t>collaboration with the public companies, and </a:t>
            </a:r>
            <a:r>
              <a:rPr lang="en-US" sz="2500" dirty="0" smtClean="0">
                <a:solidFill>
                  <a:srgbClr val="002060"/>
                </a:solidFill>
                <a:latin typeface="Calibri Light" pitchFamily="34" charset="0"/>
                <a:cs typeface="Calibri Light" pitchFamily="34" charset="0"/>
              </a:rPr>
              <a:t>other.</a:t>
            </a:r>
            <a:endParaRPr lang="en-US" sz="2500" dirty="0" smtClean="0">
              <a:solidFill>
                <a:srgbClr val="002060"/>
              </a:solidFill>
              <a:latin typeface="Calibri Light" pitchFamily="34" charset="0"/>
              <a:cs typeface="Calibri Light"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bs-Latn-BA" sz="2100" b="0" i="0" u="none" strike="noStrike" kern="1200" cap="none" spc="0" normalizeH="0" baseline="0" noProof="0" dirty="0">
              <a:ln>
                <a:noFill/>
              </a:ln>
              <a:solidFill>
                <a:srgbClr val="002060"/>
              </a:solidFill>
              <a:effectLst/>
              <a:uLnTx/>
              <a:uFillTx/>
              <a:latin typeface="Calibri Light" pitchFamily="34" charset="0"/>
              <a:cs typeface="Calibri Light" pitchFamily="34" charset="0"/>
            </a:endParaRPr>
          </a:p>
        </p:txBody>
      </p:sp>
    </p:spTree>
    <p:extLst>
      <p:ext uri="{BB962C8B-B14F-4D97-AF65-F5344CB8AC3E}">
        <p14:creationId xmlns:p14="http://schemas.microsoft.com/office/powerpoint/2010/main" val="5241545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533400"/>
            <a:ext cx="8229600" cy="1143000"/>
          </a:xfrm>
        </p:spPr>
        <p:txBody>
          <a:bodyPr/>
          <a:lstStyle/>
          <a:p>
            <a:r>
              <a:rPr lang="en-US" b="1" dirty="0" smtClean="0">
                <a:solidFill>
                  <a:schemeClr val="tx2"/>
                </a:solidFill>
                <a:latin typeface="Calibri Light" pitchFamily="34" charset="0"/>
                <a:cs typeface="Calibri Light" pitchFamily="34" charset="0"/>
              </a:rPr>
              <a:t>Impact 4</a:t>
            </a:r>
            <a:endParaRPr lang="en-US" b="1" dirty="0">
              <a:latin typeface="Calibri Light" pitchFamily="34" charset="0"/>
              <a:cs typeface="Calibri Light" pitchFamily="34" charset="0"/>
            </a:endParaRP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Content Placeholder 2"/>
          <p:cNvSpPr txBox="1">
            <a:spLocks/>
          </p:cNvSpPr>
          <p:nvPr/>
        </p:nvSpPr>
        <p:spPr>
          <a:xfrm>
            <a:off x="228600" y="1417637"/>
            <a:ext cx="8686800" cy="4525963"/>
          </a:xfrm>
          <a:prstGeom prst="rect">
            <a:avLst/>
          </a:prstGeom>
        </p:spPr>
        <p:txBody>
          <a:bodyPr vert="horz" lIns="91440" tIns="45720" rIns="91440" bIns="45720" rtlCol="0">
            <a:noAutofit/>
          </a:bodyPr>
          <a:lstStyle/>
          <a:p>
            <a:pPr marL="171450" indent="-171450" algn="just">
              <a:buFont typeface="Arial" panose="020B0604020202020204" pitchFamily="34" charset="0"/>
              <a:buChar char="•"/>
            </a:pPr>
            <a:endParaRPr lang="en-US" sz="600" dirty="0" smtClean="0">
              <a:solidFill>
                <a:srgbClr val="002060"/>
              </a:solidFill>
              <a:latin typeface="Calibri Light" pitchFamily="34" charset="0"/>
              <a:cs typeface="Calibri Light" pitchFamily="34" charset="0"/>
            </a:endParaRPr>
          </a:p>
          <a:p>
            <a:pPr marL="342900" indent="-342900" algn="just">
              <a:buFont typeface="Arial" panose="020B0604020202020204" pitchFamily="34" charset="0"/>
              <a:buChar char="•"/>
            </a:pPr>
            <a:r>
              <a:rPr lang="en-US" sz="2500" b="1" dirty="0">
                <a:solidFill>
                  <a:srgbClr val="002060"/>
                </a:solidFill>
                <a:latin typeface="Calibri Light" pitchFamily="34" charset="0"/>
                <a:cs typeface="Calibri Light" pitchFamily="34" charset="0"/>
              </a:rPr>
              <a:t>Impact on institutional </a:t>
            </a:r>
            <a:r>
              <a:rPr lang="en-US" sz="2500" b="1" dirty="0" smtClean="0">
                <a:solidFill>
                  <a:srgbClr val="002060"/>
                </a:solidFill>
                <a:latin typeface="Calibri Light" pitchFamily="34" charset="0"/>
                <a:cs typeface="Calibri Light" pitchFamily="34" charset="0"/>
              </a:rPr>
              <a:t>level</a:t>
            </a:r>
            <a:r>
              <a:rPr lang="en-US" sz="2500" dirty="0" smtClean="0">
                <a:solidFill>
                  <a:srgbClr val="002060"/>
                </a:solidFill>
                <a:latin typeface="Calibri Light" pitchFamily="34" charset="0"/>
                <a:cs typeface="Calibri Light" pitchFamily="34" charset="0"/>
              </a:rPr>
              <a:t>:</a:t>
            </a:r>
          </a:p>
          <a:p>
            <a:pPr marL="800100" lvl="1" indent="-342900" algn="just">
              <a:buFont typeface="Arial" panose="020B0604020202020204" pitchFamily="34" charset="0"/>
              <a:buChar char="•"/>
            </a:pPr>
            <a:r>
              <a:rPr lang="en-US" sz="2500" dirty="0">
                <a:solidFill>
                  <a:srgbClr val="002060"/>
                </a:solidFill>
                <a:latin typeface="Calibri Light" pitchFamily="34" charset="0"/>
                <a:cs typeface="Calibri Light" pitchFamily="34" charset="0"/>
              </a:rPr>
              <a:t>Institution’s visibility </a:t>
            </a:r>
            <a:r>
              <a:rPr lang="en-US" sz="2500" dirty="0" smtClean="0">
                <a:solidFill>
                  <a:srgbClr val="002060"/>
                </a:solidFill>
                <a:latin typeface="Calibri Light" pitchFamily="34" charset="0"/>
                <a:cs typeface="Calibri Light" pitchFamily="34" charset="0"/>
              </a:rPr>
              <a:t>will be increased,</a:t>
            </a:r>
          </a:p>
          <a:p>
            <a:pPr marL="800100" lvl="1" indent="-342900" algn="just">
              <a:buFont typeface="Arial" panose="020B0604020202020204" pitchFamily="34" charset="0"/>
              <a:buChar char="•"/>
            </a:pPr>
            <a:r>
              <a:rPr lang="en-US" sz="2500" dirty="0">
                <a:solidFill>
                  <a:srgbClr val="002060"/>
                </a:solidFill>
                <a:latin typeface="Calibri Light" pitchFamily="34" charset="0"/>
                <a:cs typeface="Calibri Light" pitchFamily="34" charset="0"/>
              </a:rPr>
              <a:t>Institution’s</a:t>
            </a:r>
            <a:r>
              <a:rPr lang="en-US" sz="2500" dirty="0" smtClean="0">
                <a:solidFill>
                  <a:srgbClr val="002060"/>
                </a:solidFill>
                <a:latin typeface="Calibri Light" pitchFamily="34" charset="0"/>
                <a:cs typeface="Calibri Light" pitchFamily="34" charset="0"/>
              </a:rPr>
              <a:t> </a:t>
            </a:r>
            <a:r>
              <a:rPr lang="en-US" sz="2500" dirty="0">
                <a:solidFill>
                  <a:srgbClr val="002060"/>
                </a:solidFill>
                <a:latin typeface="Calibri Light" pitchFamily="34" charset="0"/>
                <a:cs typeface="Calibri Light" pitchFamily="34" charset="0"/>
              </a:rPr>
              <a:t>quality standards and </a:t>
            </a:r>
            <a:r>
              <a:rPr lang="en-US" sz="2500" dirty="0" smtClean="0">
                <a:solidFill>
                  <a:srgbClr val="002060"/>
                </a:solidFill>
                <a:latin typeface="Calibri Light" pitchFamily="34" charset="0"/>
                <a:cs typeface="Calibri Light" pitchFamily="34" charset="0"/>
              </a:rPr>
              <a:t>goals </a:t>
            </a:r>
            <a:r>
              <a:rPr lang="en-US" sz="2500" dirty="0">
                <a:solidFill>
                  <a:srgbClr val="002060"/>
                </a:solidFill>
                <a:latin typeface="Calibri Light" pitchFamily="34" charset="0"/>
                <a:cs typeface="Calibri Light" pitchFamily="34" charset="0"/>
              </a:rPr>
              <a:t>are raising</a:t>
            </a:r>
            <a:r>
              <a:rPr lang="en-US" sz="2500" dirty="0" smtClean="0">
                <a:solidFill>
                  <a:srgbClr val="002060"/>
                </a:solidFill>
                <a:latin typeface="Calibri Light" pitchFamily="34" charset="0"/>
                <a:cs typeface="Calibri Light" pitchFamily="34" charset="0"/>
              </a:rPr>
              <a:t>, </a:t>
            </a:r>
          </a:p>
          <a:p>
            <a:pPr marL="800100" lvl="1" indent="-342900" algn="just">
              <a:buFont typeface="Arial" panose="020B0604020202020204" pitchFamily="34" charset="0"/>
              <a:buChar char="•"/>
            </a:pPr>
            <a:r>
              <a:rPr lang="en-US" sz="2500" dirty="0" smtClean="0">
                <a:solidFill>
                  <a:srgbClr val="002060"/>
                </a:solidFill>
                <a:latin typeface="Calibri Light" pitchFamily="34" charset="0"/>
                <a:cs typeface="Calibri Light" pitchFamily="34" charset="0"/>
              </a:rPr>
              <a:t>The </a:t>
            </a:r>
            <a:r>
              <a:rPr lang="en-US" sz="2500" dirty="0">
                <a:solidFill>
                  <a:srgbClr val="002060"/>
                </a:solidFill>
                <a:latin typeface="Calibri Light" pitchFamily="34" charset="0"/>
                <a:cs typeface="Calibri Light" pitchFamily="34" charset="0"/>
              </a:rPr>
              <a:t>competences of teaching </a:t>
            </a:r>
            <a:r>
              <a:rPr lang="en-US" sz="2500" dirty="0" smtClean="0">
                <a:solidFill>
                  <a:srgbClr val="002060"/>
                </a:solidFill>
                <a:latin typeface="Calibri Light" pitchFamily="34" charset="0"/>
                <a:cs typeface="Calibri Light" pitchFamily="34" charset="0"/>
              </a:rPr>
              <a:t>staff </a:t>
            </a:r>
            <a:r>
              <a:rPr lang="en-US" sz="2500" dirty="0">
                <a:solidFill>
                  <a:srgbClr val="002060"/>
                </a:solidFill>
                <a:latin typeface="Calibri Light" pitchFamily="34" charset="0"/>
                <a:cs typeface="Calibri Light" pitchFamily="34" charset="0"/>
              </a:rPr>
              <a:t>are </a:t>
            </a:r>
            <a:r>
              <a:rPr lang="en-US" sz="2500" dirty="0" smtClean="0">
                <a:solidFill>
                  <a:srgbClr val="002060"/>
                </a:solidFill>
                <a:latin typeface="Calibri Light" pitchFamily="34" charset="0"/>
                <a:cs typeface="Calibri Light" pitchFamily="34" charset="0"/>
              </a:rPr>
              <a:t>raising,</a:t>
            </a:r>
          </a:p>
          <a:p>
            <a:pPr marL="800100" lvl="1" indent="-342900" algn="just">
              <a:buFont typeface="Arial" panose="020B0604020202020204" pitchFamily="34" charset="0"/>
              <a:buChar char="•"/>
            </a:pPr>
            <a:r>
              <a:rPr lang="en-US" sz="2500" dirty="0" smtClean="0">
                <a:solidFill>
                  <a:srgbClr val="002060"/>
                </a:solidFill>
                <a:latin typeface="Calibri Light" pitchFamily="34" charset="0"/>
                <a:cs typeface="Calibri Light" pitchFamily="34" charset="0"/>
              </a:rPr>
              <a:t>Many </a:t>
            </a:r>
            <a:r>
              <a:rPr lang="en-US" sz="2500" dirty="0">
                <a:solidFill>
                  <a:srgbClr val="002060"/>
                </a:solidFill>
                <a:latin typeface="Calibri Light" pitchFamily="34" charset="0"/>
                <a:cs typeface="Calibri Light" pitchFamily="34" charset="0"/>
              </a:rPr>
              <a:t>new contacts at individual and institutional scale have been established</a:t>
            </a:r>
            <a:r>
              <a:rPr lang="en-US" sz="2500" dirty="0" smtClean="0">
                <a:solidFill>
                  <a:srgbClr val="002060"/>
                </a:solidFill>
                <a:latin typeface="Calibri Light" pitchFamily="34" charset="0"/>
                <a:cs typeface="Calibri Light" pitchFamily="34" charset="0"/>
              </a:rPr>
              <a:t>.</a:t>
            </a:r>
            <a:endParaRPr lang="sr-Latn-RS" sz="2500" dirty="0" smtClean="0">
              <a:solidFill>
                <a:srgbClr val="002060"/>
              </a:solidFill>
              <a:latin typeface="Calibri Light" pitchFamily="34" charset="0"/>
              <a:cs typeface="Calibri Light" pitchFamily="34" charset="0"/>
            </a:endParaRPr>
          </a:p>
          <a:p>
            <a:pPr marL="171450" indent="-171450" algn="just">
              <a:buFont typeface="Arial" panose="020B0604020202020204" pitchFamily="34" charset="0"/>
              <a:buChar char="•"/>
            </a:pPr>
            <a:endParaRPr lang="en-US" sz="600" dirty="0" smtClean="0">
              <a:solidFill>
                <a:srgbClr val="002060"/>
              </a:solidFill>
              <a:latin typeface="Calibri Light" pitchFamily="34" charset="0"/>
              <a:cs typeface="Calibri Light"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bs-Latn-BA" sz="2100" b="0" i="0" u="none" strike="noStrike" kern="1200" cap="none" spc="0" normalizeH="0" baseline="0" noProof="0" dirty="0">
              <a:ln>
                <a:noFill/>
              </a:ln>
              <a:solidFill>
                <a:srgbClr val="002060"/>
              </a:solidFill>
              <a:effectLst/>
              <a:uLnTx/>
              <a:uFillTx/>
              <a:latin typeface="Calibri Light" pitchFamily="34" charset="0"/>
              <a:cs typeface="Calibri Light" pitchFamily="34" charset="0"/>
            </a:endParaRPr>
          </a:p>
        </p:txBody>
      </p:sp>
    </p:spTree>
    <p:extLst>
      <p:ext uri="{BB962C8B-B14F-4D97-AF65-F5344CB8AC3E}">
        <p14:creationId xmlns:p14="http://schemas.microsoft.com/office/powerpoint/2010/main" val="39752051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353</TotalTime>
  <Words>761</Words>
  <Application>Microsoft Office PowerPoint</Application>
  <PresentationFormat>On-screen Show (4:3)</PresentationFormat>
  <Paragraphs>93</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The role of the FTS in SWARM</vt:lpstr>
      <vt:lpstr>Overall Broader Objective</vt:lpstr>
      <vt:lpstr>Specific Objectives</vt:lpstr>
      <vt:lpstr>Sustainability</vt:lpstr>
      <vt:lpstr>Impact 1</vt:lpstr>
      <vt:lpstr>Impact 2</vt:lpstr>
      <vt:lpstr>Impact 3</vt:lpstr>
      <vt:lpstr>Impact 4</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Milan</dc:creator>
  <cp:lastModifiedBy>Đurica Marković</cp:lastModifiedBy>
  <cp:revision>28</cp:revision>
  <dcterms:created xsi:type="dcterms:W3CDTF">2006-08-16T00:00:00Z</dcterms:created>
  <dcterms:modified xsi:type="dcterms:W3CDTF">2019-03-20T06:03:11Z</dcterms:modified>
</cp:coreProperties>
</file>