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63" r:id="rId4"/>
    <p:sldId id="264" r:id="rId5"/>
    <p:sldId id="262" r:id="rId6"/>
    <p:sldId id="265" r:id="rId7"/>
    <p:sldId id="266" r:id="rId8"/>
    <p:sldId id="267"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B9ED361-67A9-47F7-ACE4-67C14B4FF8FE}">
          <p14:sldIdLst>
            <p14:sldId id="256"/>
            <p14:sldId id="258"/>
            <p14:sldId id="263"/>
            <p14:sldId id="264"/>
            <p14:sldId id="262"/>
            <p14:sldId id="265"/>
            <p14:sldId id="266"/>
            <p14:sldId id="267"/>
            <p14:sldId id="268"/>
          </p14:sldIdLst>
        </p14:section>
        <p14:section name="Untitled Section" id="{EBCE38CE-C72B-4E99-8A30-07FC9CAD6F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4660"/>
  </p:normalViewPr>
  <p:slideViewPr>
    <p:cSldViewPr>
      <p:cViewPr varScale="1">
        <p:scale>
          <a:sx n="106" d="100"/>
          <a:sy n="106" d="100"/>
        </p:scale>
        <p:origin x="184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3/20/2019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p14="http://schemas.microsoft.com/office/powerpoint/2010/main" val="1141982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p14="http://schemas.microsoft.com/office/powerpoint/2010/main" val="1649691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p14="http://schemas.microsoft.com/office/powerpoint/2010/main" val="4182074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p14="http://schemas.microsoft.com/office/powerpoint/2010/main" val="2218960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p14="http://schemas.microsoft.com/office/powerpoint/2010/main" val="3120329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p14="http://schemas.microsoft.com/office/powerpoint/2010/main" val="3390071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p14="http://schemas.microsoft.com/office/powerpoint/2010/main" val="3741334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normAutofit fontScale="70000" lnSpcReduction="20000"/>
          </a:bodyPr>
          <a:lstStyle/>
          <a:p>
            <a:r>
              <a:rPr lang="sr-Latn-BA"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SWARM project</a:t>
            </a:r>
          </a:p>
          <a:p>
            <a:r>
              <a:rPr lang="bs-Latn-BA" dirty="0">
                <a:solidFill>
                  <a:schemeClr val="accent1">
                    <a:lumMod val="75000"/>
                  </a:schemeClr>
                </a:solidFill>
              </a:rPr>
              <a:t>Curriculum development projects</a:t>
            </a:r>
            <a:r>
              <a:rPr lang="bs-Latn-BA" dirty="0" smtClean="0">
                <a:solidFill>
                  <a:schemeClr val="accent1">
                    <a:lumMod val="75000"/>
                  </a:schemeClr>
                </a:solidFill>
              </a:rPr>
              <a:t>,</a:t>
            </a:r>
            <a:r>
              <a:rPr lang="en-US" dirty="0" smtClean="0">
                <a:solidFill>
                  <a:schemeClr val="accent1">
                    <a:lumMod val="75000"/>
                  </a:schemeClr>
                </a:solidFill>
              </a:rPr>
              <a:t> </a:t>
            </a:r>
            <a:r>
              <a:rPr lang="bs-Latn-BA" dirty="0" smtClean="0">
                <a:solidFill>
                  <a:schemeClr val="accent1">
                    <a:lumMod val="75000"/>
                  </a:schemeClr>
                </a:solidFill>
              </a:rPr>
              <a:t>Impact </a:t>
            </a:r>
            <a:r>
              <a:rPr lang="bs-Latn-BA" dirty="0">
                <a:solidFill>
                  <a:schemeClr val="accent1">
                    <a:lumMod val="75000"/>
                  </a:schemeClr>
                </a:solidFill>
              </a:rPr>
              <a:t>and  Relevance of activities in relation to project objectives</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Đurica Marković</a:t>
            </a:r>
          </a:p>
          <a:p>
            <a:r>
              <a:rPr lang="sr-Latn-BA" sz="1800" dirty="0" smtClean="0">
                <a:solidFill>
                  <a:schemeClr val="accent1">
                    <a:lumMod val="75000"/>
                  </a:schemeClr>
                </a:solidFill>
                <a:latin typeface="Calibri Light" pitchFamily="34" charset="0"/>
                <a:cs typeface="Calibri Light" pitchFamily="34" charset="0"/>
              </a:rPr>
              <a:t>University </a:t>
            </a:r>
            <a:r>
              <a:rPr lang="sr-Latn-BA" sz="1800" dirty="0" err="1" smtClean="0">
                <a:solidFill>
                  <a:schemeClr val="accent1">
                    <a:lumMod val="75000"/>
                  </a:schemeClr>
                </a:solidFill>
                <a:latin typeface="Calibri Light" pitchFamily="34" charset="0"/>
                <a:cs typeface="Calibri Light" pitchFamily="34" charset="0"/>
              </a:rPr>
              <a:t>of</a:t>
            </a:r>
            <a:r>
              <a:rPr lang="sr-Latn-BA" sz="1800" dirty="0" smtClean="0">
                <a:solidFill>
                  <a:schemeClr val="accent1">
                    <a:lumMod val="75000"/>
                  </a:schemeClr>
                </a:solidFill>
                <a:latin typeface="Calibri Light" pitchFamily="34" charset="0"/>
                <a:cs typeface="Calibri Light" pitchFamily="34" charset="0"/>
              </a:rPr>
              <a:t> Priština in Kosovska Mitrovica</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err="1" smtClean="0">
                <a:solidFill>
                  <a:schemeClr val="accent1">
                    <a:lumMod val="75000"/>
                  </a:schemeClr>
                </a:solidFill>
                <a:latin typeface="Calibri Light" pitchFamily="34" charset="0"/>
                <a:cs typeface="Calibri Light" pitchFamily="34" charset="0"/>
              </a:rPr>
              <a:t>Field</a:t>
            </a:r>
            <a:r>
              <a:rPr lang="sr-Latn-BA" sz="1800" dirty="0" smtClean="0">
                <a:solidFill>
                  <a:schemeClr val="accent1">
                    <a:lumMod val="75000"/>
                  </a:schemeClr>
                </a:solidFill>
                <a:latin typeface="Calibri Light" pitchFamily="34" charset="0"/>
                <a:cs typeface="Calibri Light" pitchFamily="34" charset="0"/>
              </a:rPr>
              <a:t> Monitoring </a:t>
            </a:r>
            <a:r>
              <a:rPr lang="sr-Latn-BA" sz="1800" dirty="0" err="1" smtClean="0">
                <a:solidFill>
                  <a:schemeClr val="accent1">
                    <a:lumMod val="75000"/>
                  </a:schemeClr>
                </a:solidFill>
                <a:latin typeface="Calibri Light" pitchFamily="34" charset="0"/>
                <a:cs typeface="Calibri Light" pitchFamily="34" charset="0"/>
              </a:rPr>
              <a:t>Visit</a:t>
            </a:r>
            <a:r>
              <a:rPr lang="en-US" sz="1800" dirty="0" smtClean="0">
                <a:solidFill>
                  <a:schemeClr val="accent1">
                    <a:lumMod val="75000"/>
                  </a:schemeClr>
                </a:solidFill>
                <a:latin typeface="Calibri Light" pitchFamily="34" charset="0"/>
                <a:cs typeface="Calibri Light" pitchFamily="34" charset="0"/>
              </a:rPr>
              <a:t> </a:t>
            </a:r>
            <a:r>
              <a:rPr lang="sr-Latn-BA" sz="1800" dirty="0" smtClean="0">
                <a:solidFill>
                  <a:schemeClr val="accent1">
                    <a:lumMod val="75000"/>
                  </a:schemeClr>
                </a:solidFill>
                <a:latin typeface="Calibri Light" pitchFamily="34" charset="0"/>
                <a:cs typeface="Calibri Light" pitchFamily="34" charset="0"/>
              </a:rPr>
              <a:t>/ </a:t>
            </a:r>
            <a:r>
              <a:rPr lang="sr-Latn-BA" sz="1800" dirty="0" smtClean="0">
                <a:solidFill>
                  <a:schemeClr val="accent1">
                    <a:lumMod val="75000"/>
                  </a:schemeClr>
                </a:solidFill>
                <a:latin typeface="Calibri Light" pitchFamily="34" charset="0"/>
                <a:cs typeface="Calibri Light" pitchFamily="34" charset="0"/>
              </a:rPr>
              <a:t>20 </a:t>
            </a:r>
            <a:r>
              <a:rPr lang="sr-Latn-BA" sz="1800" dirty="0" err="1" smtClean="0">
                <a:solidFill>
                  <a:schemeClr val="accent1">
                    <a:lumMod val="75000"/>
                  </a:schemeClr>
                </a:solidFill>
                <a:latin typeface="Calibri Light" pitchFamily="34" charset="0"/>
                <a:cs typeface="Calibri Light" pitchFamily="34" charset="0"/>
              </a:rPr>
              <a:t>March</a:t>
            </a:r>
            <a:r>
              <a:rPr lang="sr-Latn-BA" sz="1800" dirty="0" smtClean="0">
                <a:solidFill>
                  <a:schemeClr val="accent1">
                    <a:lumMod val="75000"/>
                  </a:schemeClr>
                </a:solidFill>
                <a:latin typeface="Calibri Light" pitchFamily="34" charset="0"/>
                <a:cs typeface="Calibri Light" pitchFamily="34" charset="0"/>
              </a:rPr>
              <a:t> 2019</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533400"/>
            <a:ext cx="8229600" cy="1143000"/>
          </a:xfrm>
        </p:spPr>
        <p:txBody>
          <a:bodyPr/>
          <a:lstStyle/>
          <a:p>
            <a:r>
              <a:rPr lang="sr-Latn-RS" b="1" dirty="0">
                <a:solidFill>
                  <a:schemeClr val="accent1">
                    <a:lumMod val="75000"/>
                  </a:schemeClr>
                </a:solidFill>
                <a:latin typeface="Calibri Light" panose="020F0302020204030204" pitchFamily="34" charset="0"/>
              </a:rPr>
              <a:t>T</a:t>
            </a:r>
            <a:r>
              <a:rPr lang="en-US" b="1" dirty="0">
                <a:solidFill>
                  <a:schemeClr val="accent1">
                    <a:lumMod val="75000"/>
                  </a:schemeClr>
                </a:solidFill>
                <a:latin typeface="Calibri Light" panose="020F0302020204030204" pitchFamily="34" charset="0"/>
              </a:rPr>
              <a:t>he role of the </a:t>
            </a:r>
            <a:r>
              <a:rPr lang="sr-Latn-RS" b="1" dirty="0">
                <a:solidFill>
                  <a:schemeClr val="accent1">
                    <a:lumMod val="75000"/>
                  </a:schemeClr>
                </a:solidFill>
                <a:latin typeface="Calibri Light" panose="020F0302020204030204" pitchFamily="34" charset="0"/>
              </a:rPr>
              <a:t>FTS</a:t>
            </a:r>
            <a:r>
              <a:rPr lang="en-US" b="1" dirty="0">
                <a:solidFill>
                  <a:schemeClr val="accent1">
                    <a:lumMod val="75000"/>
                  </a:schemeClr>
                </a:solidFill>
                <a:latin typeface="Calibri Light" panose="020F0302020204030204" pitchFamily="34" charset="0"/>
              </a:rPr>
              <a:t> in </a:t>
            </a:r>
            <a:r>
              <a:rPr lang="sr-Latn-RS" b="1" dirty="0">
                <a:solidFill>
                  <a:schemeClr val="accent1">
                    <a:lumMod val="75000"/>
                  </a:schemeClr>
                </a:solidFill>
                <a:latin typeface="Calibri Light" panose="020F0302020204030204" pitchFamily="34" charset="0"/>
              </a:rPr>
              <a:t>SWARM</a:t>
            </a:r>
            <a:endParaRPr lang="en-US" b="1" dirty="0">
              <a:latin typeface="Calibri Light" pitchFamily="34" charset="0"/>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Content Placeholder 2"/>
          <p:cNvSpPr txBox="1">
            <a:spLocks/>
          </p:cNvSpPr>
          <p:nvPr/>
        </p:nvSpPr>
        <p:spPr>
          <a:xfrm>
            <a:off x="228600" y="1600200"/>
            <a:ext cx="8686800" cy="4343400"/>
          </a:xfrm>
          <a:prstGeom prst="rect">
            <a:avLst/>
          </a:prstGeom>
        </p:spPr>
        <p:txBody>
          <a:bodyPr vert="horz" lIns="91440" tIns="45720" rIns="91440" bIns="45720" rtlCol="0">
            <a:noAutofit/>
          </a:bodyPr>
          <a:lstStyle/>
          <a:p>
            <a:pPr marL="342900" indent="-342900">
              <a:buFont typeface="Arial" panose="020B0604020202020204" pitchFamily="34" charset="0"/>
              <a:buChar char="•"/>
            </a:pPr>
            <a:r>
              <a:rPr lang="sr-Latn-RS" sz="2200" dirty="0">
                <a:solidFill>
                  <a:schemeClr val="accent1">
                    <a:lumMod val="75000"/>
                  </a:schemeClr>
                </a:solidFill>
              </a:rPr>
              <a:t>FTS </a:t>
            </a:r>
            <a:r>
              <a:rPr lang="en-US" sz="2200" dirty="0">
                <a:solidFill>
                  <a:schemeClr val="accent1">
                    <a:lumMod val="75000"/>
                  </a:schemeClr>
                </a:solidFill>
              </a:rPr>
              <a:t>will modernize and modify curricula of existing study </a:t>
            </a:r>
            <a:r>
              <a:rPr lang="sr-Latn-RS" sz="2200" dirty="0" err="1" smtClean="0">
                <a:solidFill>
                  <a:schemeClr val="accent1">
                    <a:lumMod val="75000"/>
                  </a:schemeClr>
                </a:solidFill>
              </a:rPr>
              <a:t>programmes</a:t>
            </a:r>
            <a:r>
              <a:rPr lang="en-US" sz="2200" dirty="0" smtClean="0">
                <a:solidFill>
                  <a:schemeClr val="accent1">
                    <a:lumMod val="75000"/>
                  </a:schemeClr>
                </a:solidFill>
              </a:rPr>
              <a:t> </a:t>
            </a:r>
            <a:r>
              <a:rPr lang="en-US" sz="2200" dirty="0">
                <a:solidFill>
                  <a:schemeClr val="accent1">
                    <a:lumMod val="75000"/>
                  </a:schemeClr>
                </a:solidFill>
              </a:rPr>
              <a:t>Civil Engineering – Structures at undergraduate and master levels, with several WRM </a:t>
            </a:r>
            <a:r>
              <a:rPr lang="en-US" sz="2200" dirty="0" smtClean="0">
                <a:solidFill>
                  <a:schemeClr val="accent1">
                    <a:lumMod val="75000"/>
                  </a:schemeClr>
                </a:solidFill>
              </a:rPr>
              <a:t>courses. </a:t>
            </a:r>
            <a:endParaRPr lang="sr-Latn-RS" sz="2200" dirty="0" smtClean="0">
              <a:solidFill>
                <a:schemeClr val="accent1">
                  <a:lumMod val="75000"/>
                </a:schemeClr>
              </a:solidFill>
            </a:endParaRPr>
          </a:p>
          <a:p>
            <a:pPr marL="342900" indent="-342900">
              <a:buFont typeface="Arial" panose="020B0604020202020204" pitchFamily="34" charset="0"/>
              <a:buChar char="•"/>
            </a:pPr>
            <a:r>
              <a:rPr lang="en-US" sz="2200" dirty="0" smtClean="0">
                <a:solidFill>
                  <a:schemeClr val="accent1">
                    <a:lumMod val="75000"/>
                  </a:schemeClr>
                </a:solidFill>
              </a:rPr>
              <a:t>FTS </a:t>
            </a:r>
            <a:r>
              <a:rPr lang="en-US" sz="2200" dirty="0">
                <a:solidFill>
                  <a:schemeClr val="accent1">
                    <a:lumMod val="75000"/>
                  </a:schemeClr>
                </a:solidFill>
              </a:rPr>
              <a:t>will be the lead institution for WP3 regarding the creation of training material for professionals in water sector and take part in SC, PMC and QAC meetings. </a:t>
            </a:r>
            <a:endParaRPr lang="sr-Latn-RS" sz="2200" dirty="0" smtClean="0">
              <a:solidFill>
                <a:schemeClr val="accent1">
                  <a:lumMod val="75000"/>
                </a:schemeClr>
              </a:solidFill>
            </a:endParaRPr>
          </a:p>
          <a:p>
            <a:pPr marL="342900" indent="-342900">
              <a:buFont typeface="Arial" panose="020B0604020202020204" pitchFamily="34" charset="0"/>
              <a:buChar char="•"/>
            </a:pPr>
            <a:r>
              <a:rPr lang="en-US" sz="2200" dirty="0" smtClean="0">
                <a:solidFill>
                  <a:schemeClr val="accent1">
                    <a:lumMod val="75000"/>
                  </a:schemeClr>
                </a:solidFill>
              </a:rPr>
              <a:t>UPKM </a:t>
            </a:r>
            <a:r>
              <a:rPr lang="en-US" sz="2200" dirty="0">
                <a:solidFill>
                  <a:schemeClr val="accent1">
                    <a:lumMod val="75000"/>
                  </a:schemeClr>
                </a:solidFill>
              </a:rPr>
              <a:t>teaching staff will be trained during EU organized trainings, while students will take part in winter/summer school for acquainting new practices and skills. </a:t>
            </a:r>
            <a:endParaRPr lang="sr-Latn-RS" sz="2200" dirty="0" smtClean="0">
              <a:solidFill>
                <a:schemeClr val="accent1">
                  <a:lumMod val="75000"/>
                </a:schemeClr>
              </a:solidFill>
            </a:endParaRPr>
          </a:p>
          <a:p>
            <a:pPr marL="342900" indent="-342900">
              <a:buFont typeface="Arial" panose="020B0604020202020204" pitchFamily="34" charset="0"/>
              <a:buChar char="•"/>
            </a:pPr>
            <a:r>
              <a:rPr lang="en-US" sz="2200" dirty="0" smtClean="0">
                <a:solidFill>
                  <a:schemeClr val="accent1">
                    <a:lumMod val="75000"/>
                  </a:schemeClr>
                </a:solidFill>
              </a:rPr>
              <a:t>It </a:t>
            </a:r>
            <a:r>
              <a:rPr lang="en-US" sz="2200" dirty="0">
                <a:solidFill>
                  <a:schemeClr val="accent1">
                    <a:lumMod val="75000"/>
                  </a:schemeClr>
                </a:solidFill>
              </a:rPr>
              <a:t>will </a:t>
            </a:r>
            <a:r>
              <a:rPr lang="en-US" sz="2200" dirty="0" smtClean="0">
                <a:solidFill>
                  <a:schemeClr val="accent1">
                    <a:lumMod val="75000"/>
                  </a:schemeClr>
                </a:solidFill>
              </a:rPr>
              <a:t>take </a:t>
            </a:r>
            <a:r>
              <a:rPr lang="en-US" sz="2200" dirty="0">
                <a:solidFill>
                  <a:schemeClr val="accent1">
                    <a:lumMod val="75000"/>
                  </a:schemeClr>
                </a:solidFill>
              </a:rPr>
              <a:t>part in organization of trainings for professionals in water </a:t>
            </a:r>
            <a:r>
              <a:rPr lang="en-US" sz="2200" dirty="0" smtClean="0">
                <a:solidFill>
                  <a:schemeClr val="accent1">
                    <a:lumMod val="75000"/>
                  </a:schemeClr>
                </a:solidFill>
              </a:rPr>
              <a:t>sector</a:t>
            </a:r>
            <a:r>
              <a:rPr lang="sr-Latn-RS" sz="2200" dirty="0" smtClean="0">
                <a:solidFill>
                  <a:schemeClr val="accent1">
                    <a:lumMod val="75000"/>
                  </a:schemeClr>
                </a:solidFill>
              </a:rPr>
              <a:t>,</a:t>
            </a:r>
            <a:r>
              <a:rPr lang="en-US" sz="2200" dirty="0" smtClean="0">
                <a:solidFill>
                  <a:schemeClr val="accent1">
                    <a:lumMod val="75000"/>
                  </a:schemeClr>
                </a:solidFill>
              </a:rPr>
              <a:t> </a:t>
            </a:r>
            <a:r>
              <a:rPr lang="en-US" sz="2200" dirty="0">
                <a:solidFill>
                  <a:schemeClr val="accent1">
                    <a:lumMod val="75000"/>
                  </a:schemeClr>
                </a:solidFill>
              </a:rPr>
              <a:t>as other WB </a:t>
            </a:r>
            <a:r>
              <a:rPr lang="en-US" sz="2200" dirty="0" smtClean="0">
                <a:solidFill>
                  <a:schemeClr val="accent1">
                    <a:lumMod val="75000"/>
                  </a:schemeClr>
                </a:solidFill>
              </a:rPr>
              <a:t>partners</a:t>
            </a:r>
            <a:r>
              <a:rPr lang="sr-Latn-RS" sz="2200" dirty="0" smtClean="0">
                <a:solidFill>
                  <a:schemeClr val="accent1">
                    <a:lumMod val="75000"/>
                  </a:schemeClr>
                </a:solidFill>
              </a:rPr>
              <a:t>,</a:t>
            </a:r>
            <a:r>
              <a:rPr lang="en-US" sz="2200" dirty="0" smtClean="0">
                <a:solidFill>
                  <a:schemeClr val="accent1">
                    <a:lumMod val="75000"/>
                  </a:schemeClr>
                </a:solidFill>
              </a:rPr>
              <a:t> </a:t>
            </a:r>
            <a:r>
              <a:rPr lang="en-US" sz="2200" dirty="0">
                <a:solidFill>
                  <a:schemeClr val="accent1">
                    <a:lumMod val="75000"/>
                  </a:schemeClr>
                </a:solidFill>
              </a:rPr>
              <a:t>and be actively involved in all dissemination activities and other WPs project activities.</a:t>
            </a:r>
          </a:p>
        </p:txBody>
      </p:sp>
    </p:spTree>
    <p:extLst>
      <p:ext uri="{BB962C8B-B14F-4D97-AF65-F5344CB8AC3E}">
        <p14:creationId xmlns:p14="http://schemas.microsoft.com/office/powerpoint/2010/main"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533400"/>
            <a:ext cx="8229600" cy="1143000"/>
          </a:xfrm>
        </p:spPr>
        <p:txBody>
          <a:bodyPr>
            <a:normAutofit/>
          </a:bodyPr>
          <a:lstStyle/>
          <a:p>
            <a:r>
              <a:rPr lang="bs-Latn-BA" b="1" dirty="0" smtClean="0">
                <a:solidFill>
                  <a:schemeClr val="tx2"/>
                </a:solidFill>
                <a:latin typeface="Calibri Light" pitchFamily="34" charset="0"/>
                <a:cs typeface="Calibri Light" pitchFamily="34" charset="0"/>
              </a:rPr>
              <a:t>Overall Broader Objective</a:t>
            </a:r>
            <a:endParaRPr lang="en-US" b="1" dirty="0">
              <a:latin typeface="Calibri Light" pitchFamily="34" charset="0"/>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Content Placeholder 2"/>
          <p:cNvSpPr txBox="1">
            <a:spLocks/>
          </p:cNvSpPr>
          <p:nvPr/>
        </p:nvSpPr>
        <p:spPr>
          <a:xfrm>
            <a:off x="228600" y="1417637"/>
            <a:ext cx="8686800" cy="4525963"/>
          </a:xfrm>
          <a:prstGeom prst="rect">
            <a:avLst/>
          </a:prstGeom>
        </p:spPr>
        <p:txBody>
          <a:bodyPr vert="horz" lIns="91440" tIns="45720" rIns="91440" bIns="45720" rtlCol="0">
            <a:noAutofit/>
          </a:bodyPr>
          <a:lstStyle/>
          <a:p>
            <a:pPr algn="just"/>
            <a:endParaRPr lang="sr-Latn-RS" altLang="en-US" sz="3600" b="1" dirty="0" smtClean="0">
              <a:solidFill>
                <a:srgbClr val="002060"/>
              </a:solidFill>
              <a:latin typeface="Calibri Light" pitchFamily="34" charset="0"/>
              <a:cs typeface="Calibri Light" pitchFamily="34" charset="0"/>
            </a:endParaRPr>
          </a:p>
          <a:p>
            <a:pPr algn="just"/>
            <a:endParaRPr lang="sr-Latn-RS" altLang="en-US" sz="3600" b="1" dirty="0" smtClean="0">
              <a:solidFill>
                <a:srgbClr val="002060"/>
              </a:solidFill>
              <a:latin typeface="Calibri Light" pitchFamily="34" charset="0"/>
              <a:cs typeface="Calibri Light" pitchFamily="34" charset="0"/>
            </a:endParaRPr>
          </a:p>
          <a:p>
            <a:pPr algn="ctr"/>
            <a:r>
              <a:rPr lang="en-GB" altLang="en-US" sz="3600" b="1" dirty="0" smtClean="0">
                <a:solidFill>
                  <a:srgbClr val="002060"/>
                </a:solidFill>
                <a:latin typeface="Calibri Light" pitchFamily="34" charset="0"/>
                <a:cs typeface="Calibri Light" pitchFamily="34" charset="0"/>
              </a:rPr>
              <a:t>Education</a:t>
            </a:r>
            <a:r>
              <a:rPr lang="en-GB" altLang="en-US" sz="3600" dirty="0" smtClean="0">
                <a:solidFill>
                  <a:srgbClr val="002060"/>
                </a:solidFill>
                <a:latin typeface="Calibri Light" pitchFamily="34" charset="0"/>
                <a:cs typeface="Calibri Light" pitchFamily="34" charset="0"/>
              </a:rPr>
              <a:t> of </a:t>
            </a:r>
            <a:r>
              <a:rPr lang="en-GB" altLang="en-US" sz="3600" b="1" dirty="0" smtClean="0">
                <a:solidFill>
                  <a:srgbClr val="002060"/>
                </a:solidFill>
                <a:latin typeface="Calibri Light" pitchFamily="34" charset="0"/>
                <a:cs typeface="Calibri Light" pitchFamily="34" charset="0"/>
              </a:rPr>
              <a:t>experts</a:t>
            </a:r>
            <a:r>
              <a:rPr lang="en-GB" altLang="en-US" sz="3600" dirty="0" smtClean="0">
                <a:solidFill>
                  <a:srgbClr val="002060"/>
                </a:solidFill>
                <a:latin typeface="Calibri Light" pitchFamily="34" charset="0"/>
                <a:cs typeface="Calibri Light" pitchFamily="34" charset="0"/>
              </a:rPr>
              <a:t> for water resources management in the Western Balkans (WB) </a:t>
            </a:r>
            <a:endParaRPr lang="sr-Latn-RS" altLang="en-US" sz="3600" dirty="0" smtClean="0">
              <a:solidFill>
                <a:srgbClr val="002060"/>
              </a:solidFill>
              <a:latin typeface="Calibri Light" pitchFamily="34" charset="0"/>
              <a:cs typeface="Calibri Light" pitchFamily="34" charset="0"/>
            </a:endParaRPr>
          </a:p>
          <a:p>
            <a:pPr algn="ctr"/>
            <a:r>
              <a:rPr lang="en-GB" altLang="en-US" sz="3600" b="1" dirty="0" smtClean="0">
                <a:solidFill>
                  <a:srgbClr val="002060"/>
                </a:solidFill>
                <a:latin typeface="Calibri Light" pitchFamily="34" charset="0"/>
                <a:cs typeface="Calibri Light" pitchFamily="34" charset="0"/>
              </a:rPr>
              <a:t>in line with the national and EU policies</a:t>
            </a:r>
            <a:r>
              <a:rPr lang="en-GB" altLang="en-US" sz="3600" dirty="0" smtClean="0">
                <a:solidFill>
                  <a:srgbClr val="002060"/>
                </a:solidFill>
                <a:latin typeface="Calibri Light" pitchFamily="34" charset="0"/>
                <a:cs typeface="Calibri Light" pitchFamily="34" charset="0"/>
              </a:rPr>
              <a:t>.</a:t>
            </a:r>
            <a:endParaRPr lang="sr-Latn-RS" altLang="en-US" sz="3600" dirty="0" smtClean="0">
              <a:solidFill>
                <a:srgbClr val="002060"/>
              </a:solidFill>
              <a:latin typeface="Calibri Light" pitchFamily="34" charset="0"/>
              <a:cs typeface="Calibri Light"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bs-Latn-BA" sz="2100" b="0" i="0" u="none" strike="noStrike" kern="1200" cap="none" spc="0" normalizeH="0" baseline="0" noProof="0" dirty="0">
              <a:ln>
                <a:noFill/>
              </a:ln>
              <a:solidFill>
                <a:srgbClr val="002060"/>
              </a:solidFill>
              <a:effectLst/>
              <a:uLnTx/>
              <a:uFillTx/>
              <a:latin typeface="Calibri Light" pitchFamily="34" charset="0"/>
              <a:cs typeface="Calibri Light" pitchFamily="34" charset="0"/>
            </a:endParaRPr>
          </a:p>
        </p:txBody>
      </p:sp>
    </p:spTree>
    <p:extLst>
      <p:ext uri="{BB962C8B-B14F-4D97-AF65-F5344CB8AC3E}">
        <p14:creationId xmlns:p14="http://schemas.microsoft.com/office/powerpoint/2010/main" val="1862315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533400"/>
            <a:ext cx="8229600" cy="1143000"/>
          </a:xfrm>
        </p:spPr>
        <p:txBody>
          <a:bodyPr/>
          <a:lstStyle/>
          <a:p>
            <a:r>
              <a:rPr lang="bs-Latn-BA" b="1" dirty="0" smtClean="0">
                <a:solidFill>
                  <a:schemeClr val="tx2"/>
                </a:solidFill>
                <a:latin typeface="Calibri Light" pitchFamily="34" charset="0"/>
                <a:cs typeface="Calibri Light" pitchFamily="34" charset="0"/>
              </a:rPr>
              <a:t>Specific Objectives</a:t>
            </a:r>
            <a:endParaRPr lang="en-US" b="1" dirty="0">
              <a:latin typeface="Calibri Light" pitchFamily="34" charset="0"/>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Content Placeholder 2"/>
          <p:cNvSpPr txBox="1">
            <a:spLocks/>
          </p:cNvSpPr>
          <p:nvPr/>
        </p:nvSpPr>
        <p:spPr>
          <a:xfrm>
            <a:off x="228600" y="1417637"/>
            <a:ext cx="8686800" cy="4525963"/>
          </a:xfrm>
          <a:prstGeom prst="rect">
            <a:avLst/>
          </a:prstGeom>
        </p:spPr>
        <p:txBody>
          <a:bodyPr vert="horz" lIns="91440" tIns="45720" rIns="91440" bIns="45720" rtlCol="0">
            <a:noAutofit/>
          </a:bodyPr>
          <a:lstStyle/>
          <a:p>
            <a:pPr marL="457200" lvl="0" indent="-457200" algn="just">
              <a:buFont typeface="Arial" panose="020B0604020202020204" pitchFamily="34" charset="0"/>
              <a:buChar char="•"/>
            </a:pPr>
            <a:r>
              <a:rPr lang="en-GB" sz="2400" b="1" dirty="0" smtClean="0">
                <a:solidFill>
                  <a:schemeClr val="accent1">
                    <a:lumMod val="75000"/>
                  </a:schemeClr>
                </a:solidFill>
                <a:latin typeface="Calibri Light" pitchFamily="34" charset="0"/>
                <a:cs typeface="Calibri Light" pitchFamily="34" charset="0"/>
              </a:rPr>
              <a:t>Improve</a:t>
            </a:r>
            <a:r>
              <a:rPr lang="sr-Latn-RS" sz="2400" b="1" dirty="0" smtClean="0">
                <a:solidFill>
                  <a:schemeClr val="accent1">
                    <a:lumMod val="75000"/>
                  </a:schemeClr>
                </a:solidFill>
                <a:latin typeface="Calibri Light" pitchFamily="34" charset="0"/>
                <a:cs typeface="Calibri Light" pitchFamily="34" charset="0"/>
              </a:rPr>
              <a:t> </a:t>
            </a:r>
            <a:r>
              <a:rPr lang="en-GB" sz="2400" b="1" dirty="0" smtClean="0">
                <a:solidFill>
                  <a:schemeClr val="accent1">
                    <a:lumMod val="75000"/>
                  </a:schemeClr>
                </a:solidFill>
                <a:latin typeface="Calibri Light" pitchFamily="34" charset="0"/>
                <a:cs typeface="Calibri Light" pitchFamily="34" charset="0"/>
              </a:rPr>
              <a:t>the level of competencies and skills in </a:t>
            </a:r>
            <a:r>
              <a:rPr lang="sr-Latn-RS" sz="2400" b="1" dirty="0" smtClean="0">
                <a:solidFill>
                  <a:schemeClr val="accent1">
                    <a:lumMod val="75000"/>
                  </a:schemeClr>
                </a:solidFill>
                <a:latin typeface="Calibri Light" pitchFamily="34" charset="0"/>
                <a:cs typeface="Calibri Light" pitchFamily="34" charset="0"/>
              </a:rPr>
              <a:t>WB </a:t>
            </a:r>
            <a:r>
              <a:rPr lang="en-GB" sz="2400" b="1" dirty="0" smtClean="0">
                <a:solidFill>
                  <a:schemeClr val="accent1">
                    <a:lumMod val="75000"/>
                  </a:schemeClr>
                </a:solidFill>
                <a:latin typeface="Calibri Light" pitchFamily="34" charset="0"/>
                <a:cs typeface="Calibri Light" pitchFamily="34" charset="0"/>
              </a:rPr>
              <a:t>HEIs</a:t>
            </a:r>
            <a:r>
              <a:rPr lang="en-GB" sz="2400" dirty="0" smtClean="0">
                <a:solidFill>
                  <a:schemeClr val="accent1">
                    <a:lumMod val="75000"/>
                  </a:schemeClr>
                </a:solidFill>
                <a:latin typeface="Calibri Light" pitchFamily="34" charset="0"/>
                <a:cs typeface="Calibri Light" pitchFamily="34" charset="0"/>
              </a:rPr>
              <a:t> by developing new and innovative master programmes in the field of water resources management (WRM) in line with the Bologna requirements and national accreditation standards by October 2021</a:t>
            </a:r>
            <a:endParaRPr lang="sr-Latn-RS" sz="2400" dirty="0" smtClean="0">
              <a:solidFill>
                <a:schemeClr val="accent1">
                  <a:lumMod val="75000"/>
                </a:schemeClr>
              </a:solidFill>
              <a:latin typeface="Calibri Light" pitchFamily="34" charset="0"/>
              <a:cs typeface="Calibri Light" pitchFamily="34" charset="0"/>
            </a:endParaRPr>
          </a:p>
          <a:p>
            <a:pPr marL="457200" lvl="0" indent="-457200" algn="just">
              <a:buFont typeface="Arial" panose="020B0604020202020204" pitchFamily="34" charset="0"/>
              <a:buChar char="•"/>
            </a:pPr>
            <a:r>
              <a:rPr lang="en-GB" sz="2400" b="1" dirty="0" smtClean="0">
                <a:solidFill>
                  <a:schemeClr val="accent1">
                    <a:lumMod val="75000"/>
                  </a:schemeClr>
                </a:solidFill>
                <a:latin typeface="Calibri Light" pitchFamily="34" charset="0"/>
                <a:cs typeface="Calibri Light" pitchFamily="34" charset="0"/>
              </a:rPr>
              <a:t>Design </a:t>
            </a:r>
            <a:r>
              <a:rPr lang="en-GB" sz="2400" b="1" dirty="0" smtClean="0">
                <a:solidFill>
                  <a:schemeClr val="accent1">
                    <a:lumMod val="75000"/>
                  </a:schemeClr>
                </a:solidFill>
                <a:latin typeface="Calibri Light" pitchFamily="34" charset="0"/>
                <a:cs typeface="Calibri Light" pitchFamily="34" charset="0"/>
              </a:rPr>
              <a:t>and implement seven new and up-to-date laboratories </a:t>
            </a:r>
            <a:r>
              <a:rPr lang="en-GB" sz="2400" dirty="0" smtClean="0">
                <a:solidFill>
                  <a:schemeClr val="accent1">
                    <a:lumMod val="75000"/>
                  </a:schemeClr>
                </a:solidFill>
                <a:latin typeface="Calibri Light" pitchFamily="34" charset="0"/>
                <a:cs typeface="Calibri Light" pitchFamily="34" charset="0"/>
              </a:rPr>
              <a:t>in WB partner HEIs in co</a:t>
            </a:r>
            <a:r>
              <a:rPr lang="sr-Latn-RS" sz="2400" dirty="0" smtClean="0">
                <a:solidFill>
                  <a:schemeClr val="accent1">
                    <a:lumMod val="75000"/>
                  </a:schemeClr>
                </a:solidFill>
                <a:latin typeface="Calibri Light" pitchFamily="34" charset="0"/>
                <a:cs typeface="Calibri Light" pitchFamily="34" charset="0"/>
              </a:rPr>
              <a:t>o</a:t>
            </a:r>
            <a:r>
              <a:rPr lang="en-GB" sz="2400" dirty="0" err="1" smtClean="0">
                <a:solidFill>
                  <a:schemeClr val="accent1">
                    <a:lumMod val="75000"/>
                  </a:schemeClr>
                </a:solidFill>
                <a:latin typeface="Calibri Light" pitchFamily="34" charset="0"/>
                <a:cs typeface="Calibri Light" pitchFamily="34" charset="0"/>
              </a:rPr>
              <a:t>peration</a:t>
            </a:r>
            <a:r>
              <a:rPr lang="en-GB" sz="2400" dirty="0" smtClean="0">
                <a:solidFill>
                  <a:schemeClr val="accent1">
                    <a:lumMod val="75000"/>
                  </a:schemeClr>
                </a:solidFill>
                <a:latin typeface="Calibri Light" pitchFamily="34" charset="0"/>
                <a:cs typeface="Calibri Light" pitchFamily="34" charset="0"/>
              </a:rPr>
              <a:t> with EU project partners by November 2019</a:t>
            </a:r>
            <a:endParaRPr lang="sr-Latn-RS" sz="2400" dirty="0" smtClean="0">
              <a:solidFill>
                <a:schemeClr val="accent1">
                  <a:lumMod val="75000"/>
                </a:schemeClr>
              </a:solidFill>
              <a:latin typeface="Calibri Light" pitchFamily="34" charset="0"/>
              <a:cs typeface="Calibri Light" pitchFamily="34" charset="0"/>
            </a:endParaRPr>
          </a:p>
          <a:p>
            <a:pPr marL="457200" indent="-457200" algn="just">
              <a:buFont typeface="Arial" panose="020B0604020202020204" pitchFamily="34" charset="0"/>
              <a:buChar char="•"/>
            </a:pPr>
            <a:r>
              <a:rPr lang="en-GB" sz="2400" b="1" dirty="0" smtClean="0">
                <a:solidFill>
                  <a:schemeClr val="accent1">
                    <a:lumMod val="75000"/>
                  </a:schemeClr>
                </a:solidFill>
                <a:latin typeface="Calibri Light" pitchFamily="34" charset="0"/>
                <a:cs typeface="Calibri Light" pitchFamily="34" charset="0"/>
              </a:rPr>
              <a:t>Develop </a:t>
            </a:r>
            <a:r>
              <a:rPr lang="en-GB" sz="2400" b="1" dirty="0" smtClean="0">
                <a:solidFill>
                  <a:schemeClr val="accent1">
                    <a:lumMod val="75000"/>
                  </a:schemeClr>
                </a:solidFill>
                <a:latin typeface="Calibri Light" pitchFamily="34" charset="0"/>
                <a:cs typeface="Calibri Light" pitchFamily="34" charset="0"/>
              </a:rPr>
              <a:t>and implement LLL courses for the water sector </a:t>
            </a:r>
            <a:r>
              <a:rPr lang="en-GB" sz="2400" dirty="0" smtClean="0">
                <a:solidFill>
                  <a:schemeClr val="accent1">
                    <a:lumMod val="75000"/>
                  </a:schemeClr>
                </a:solidFill>
                <a:latin typeface="Calibri Light" pitchFamily="34" charset="0"/>
                <a:cs typeface="Calibri Light" pitchFamily="34" charset="0"/>
              </a:rPr>
              <a:t>in line with EU Water Framework Directive by January 2021</a:t>
            </a:r>
            <a:endParaRPr lang="sr-Latn-RS" sz="2400" b="1" dirty="0" smtClean="0">
              <a:solidFill>
                <a:schemeClr val="accent1">
                  <a:lumMod val="75000"/>
                </a:schemeClr>
              </a:solidFill>
              <a:latin typeface="Calibri Light" pitchFamily="34" charset="0"/>
              <a:cs typeface="Calibri Light"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bs-Latn-BA" sz="2100" b="0" i="0" u="none" strike="noStrike" kern="1200" cap="none" spc="0" normalizeH="0" baseline="0" noProof="0" dirty="0">
              <a:ln>
                <a:noFill/>
              </a:ln>
              <a:solidFill>
                <a:srgbClr val="002060"/>
              </a:solidFill>
              <a:effectLst/>
              <a:uLnTx/>
              <a:uFillTx/>
              <a:latin typeface="Calibri Light" pitchFamily="34" charset="0"/>
              <a:cs typeface="Calibri Light" pitchFamily="34" charset="0"/>
            </a:endParaRPr>
          </a:p>
        </p:txBody>
      </p:sp>
    </p:spTree>
    <p:extLst>
      <p:ext uri="{BB962C8B-B14F-4D97-AF65-F5344CB8AC3E}">
        <p14:creationId xmlns:p14="http://schemas.microsoft.com/office/powerpoint/2010/main" val="322557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533400"/>
            <a:ext cx="8229600" cy="1143000"/>
          </a:xfrm>
        </p:spPr>
        <p:txBody>
          <a:bodyPr/>
          <a:lstStyle/>
          <a:p>
            <a:r>
              <a:rPr lang="bs-Latn-BA" b="1" dirty="0" smtClean="0">
                <a:solidFill>
                  <a:schemeClr val="tx2"/>
                </a:solidFill>
                <a:latin typeface="Calibri Light" pitchFamily="34" charset="0"/>
                <a:cs typeface="Calibri Light" pitchFamily="34" charset="0"/>
              </a:rPr>
              <a:t>Sustainability</a:t>
            </a:r>
            <a:endParaRPr lang="en-US" b="1" dirty="0">
              <a:latin typeface="Calibri Light" pitchFamily="34" charset="0"/>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Content Placeholder 2"/>
          <p:cNvSpPr txBox="1">
            <a:spLocks/>
          </p:cNvSpPr>
          <p:nvPr/>
        </p:nvSpPr>
        <p:spPr>
          <a:xfrm>
            <a:off x="228600" y="1417637"/>
            <a:ext cx="8686800" cy="4525963"/>
          </a:xfrm>
          <a:prstGeom prst="rect">
            <a:avLst/>
          </a:prstGeom>
        </p:spPr>
        <p:txBody>
          <a:bodyPr vert="horz" lIns="91440" tIns="45720" rIns="91440" bIns="45720" rtlCol="0">
            <a:noAutofit/>
          </a:bodyPr>
          <a:lstStyle/>
          <a:p>
            <a:pPr marL="342900" indent="-342900" algn="just">
              <a:buFont typeface="Arial" panose="020B0604020202020204" pitchFamily="34" charset="0"/>
              <a:buChar char="•"/>
            </a:pPr>
            <a:r>
              <a:rPr lang="sr-Latn-RS" sz="2500" b="1" dirty="0" smtClean="0">
                <a:solidFill>
                  <a:srgbClr val="002060"/>
                </a:solidFill>
                <a:latin typeface="Calibri Light" pitchFamily="34" charset="0"/>
                <a:cs typeface="Calibri Light" pitchFamily="34" charset="0"/>
              </a:rPr>
              <a:t>S</a:t>
            </a:r>
            <a:r>
              <a:rPr lang="en-GB" sz="2500" b="1" dirty="0" smtClean="0">
                <a:solidFill>
                  <a:srgbClr val="002060"/>
                </a:solidFill>
                <a:latin typeface="Calibri Light" pitchFamily="34" charset="0"/>
                <a:cs typeface="Calibri Light" pitchFamily="34" charset="0"/>
              </a:rPr>
              <a:t>even new </a:t>
            </a:r>
            <a:r>
              <a:rPr lang="sr-Latn-RS" sz="2500" b="1" dirty="0" smtClean="0">
                <a:solidFill>
                  <a:srgbClr val="002060"/>
                </a:solidFill>
                <a:latin typeface="Calibri Light" pitchFamily="34" charset="0"/>
                <a:cs typeface="Calibri Light" pitchFamily="34" charset="0"/>
              </a:rPr>
              <a:t>and improved </a:t>
            </a:r>
            <a:r>
              <a:rPr lang="en-GB" sz="2500" b="1" dirty="0" smtClean="0">
                <a:solidFill>
                  <a:srgbClr val="002060"/>
                </a:solidFill>
                <a:latin typeface="Calibri Light" pitchFamily="34" charset="0"/>
                <a:cs typeface="Calibri Light" pitchFamily="34" charset="0"/>
              </a:rPr>
              <a:t>master programmes in </a:t>
            </a:r>
            <a:r>
              <a:rPr lang="sr-Latn-RS" sz="2500" b="1" dirty="0" smtClean="0">
                <a:solidFill>
                  <a:srgbClr val="002060"/>
                </a:solidFill>
                <a:latin typeface="Calibri Light" pitchFamily="34" charset="0"/>
                <a:cs typeface="Calibri Light" pitchFamily="34" charset="0"/>
              </a:rPr>
              <a:t>W</a:t>
            </a:r>
            <a:r>
              <a:rPr lang="en-GB" sz="2500" b="1" dirty="0" smtClean="0">
                <a:solidFill>
                  <a:srgbClr val="002060"/>
                </a:solidFill>
                <a:latin typeface="Calibri Light" pitchFamily="34" charset="0"/>
                <a:cs typeface="Calibri Light" pitchFamily="34" charset="0"/>
              </a:rPr>
              <a:t>RM </a:t>
            </a:r>
            <a:r>
              <a:rPr lang="en-GB" sz="2500" dirty="0" smtClean="0">
                <a:solidFill>
                  <a:srgbClr val="002060"/>
                </a:solidFill>
                <a:latin typeface="Calibri Light" pitchFamily="34" charset="0"/>
                <a:cs typeface="Calibri Light" pitchFamily="34" charset="0"/>
              </a:rPr>
              <a:t>at the WB partner HEIs that will be </a:t>
            </a:r>
            <a:r>
              <a:rPr lang="sr-Latn-RS" sz="2500" dirty="0" smtClean="0">
                <a:solidFill>
                  <a:srgbClr val="002060"/>
                </a:solidFill>
                <a:latin typeface="Calibri Light" pitchFamily="34" charset="0"/>
                <a:cs typeface="Calibri Light" pitchFamily="34" charset="0"/>
              </a:rPr>
              <a:t>improved or </a:t>
            </a:r>
            <a:r>
              <a:rPr lang="en-GB" sz="2500" dirty="0" smtClean="0">
                <a:solidFill>
                  <a:srgbClr val="002060"/>
                </a:solidFill>
                <a:latin typeface="Calibri Light" pitchFamily="34" charset="0"/>
                <a:cs typeface="Calibri Light" pitchFamily="34" charset="0"/>
              </a:rPr>
              <a:t>developed, accredited and implemented</a:t>
            </a:r>
            <a:r>
              <a:rPr lang="sr-Latn-RS" sz="2500" dirty="0" smtClean="0">
                <a:solidFill>
                  <a:srgbClr val="002060"/>
                </a:solidFill>
                <a:latin typeface="Calibri Light" pitchFamily="34" charset="0"/>
                <a:cs typeface="Calibri Light" pitchFamily="34" charset="0"/>
              </a:rPr>
              <a:t>.</a:t>
            </a:r>
          </a:p>
          <a:p>
            <a:pPr marL="171450" indent="-171450" algn="just">
              <a:buFont typeface="Arial" panose="020B0604020202020204" pitchFamily="34" charset="0"/>
              <a:buChar char="•"/>
            </a:pPr>
            <a:endParaRPr lang="en-US" sz="600" dirty="0" smtClean="0">
              <a:solidFill>
                <a:srgbClr val="002060"/>
              </a:solidFill>
              <a:latin typeface="Calibri Light" pitchFamily="34" charset="0"/>
              <a:cs typeface="Calibri Light" pitchFamily="34" charset="0"/>
            </a:endParaRPr>
          </a:p>
          <a:p>
            <a:pPr marL="342900" indent="-342900" algn="just">
              <a:buFont typeface="Arial" panose="020B0604020202020204" pitchFamily="34" charset="0"/>
              <a:buChar char="•"/>
            </a:pPr>
            <a:r>
              <a:rPr lang="sr-Latn-RS" sz="2500" b="1" dirty="0" err="1" smtClean="0">
                <a:solidFill>
                  <a:srgbClr val="002060"/>
                </a:solidFill>
                <a:latin typeface="Calibri Light" pitchFamily="34" charset="0"/>
                <a:cs typeface="Calibri Light" pitchFamily="34" charset="0"/>
              </a:rPr>
              <a:t>Four</a:t>
            </a:r>
            <a:r>
              <a:rPr lang="en-GB" sz="2500" b="1" dirty="0" smtClean="0">
                <a:solidFill>
                  <a:srgbClr val="002060"/>
                </a:solidFill>
                <a:latin typeface="Calibri Light" pitchFamily="34" charset="0"/>
                <a:cs typeface="Calibri Light" pitchFamily="34" charset="0"/>
              </a:rPr>
              <a:t> new training programmes in </a:t>
            </a:r>
            <a:r>
              <a:rPr lang="sr-Latn-RS" sz="2500" b="1" dirty="0" smtClean="0">
                <a:solidFill>
                  <a:srgbClr val="002060"/>
                </a:solidFill>
                <a:latin typeface="Calibri Light" pitchFamily="34" charset="0"/>
                <a:cs typeface="Calibri Light" pitchFamily="34" charset="0"/>
              </a:rPr>
              <a:t>W</a:t>
            </a:r>
            <a:r>
              <a:rPr lang="en-GB" sz="2500" b="1" dirty="0" smtClean="0">
                <a:solidFill>
                  <a:srgbClr val="002060"/>
                </a:solidFill>
                <a:latin typeface="Calibri Light" pitchFamily="34" charset="0"/>
                <a:cs typeface="Calibri Light" pitchFamily="34" charset="0"/>
              </a:rPr>
              <a:t>RM</a:t>
            </a:r>
            <a:r>
              <a:rPr lang="en-GB" sz="2500" dirty="0" smtClean="0">
                <a:solidFill>
                  <a:srgbClr val="002060"/>
                </a:solidFill>
                <a:latin typeface="Calibri Light" pitchFamily="34" charset="0"/>
                <a:cs typeface="Calibri Light" pitchFamily="34" charset="0"/>
              </a:rPr>
              <a:t> (one per each WB partner country)  with training materials for </a:t>
            </a:r>
            <a:r>
              <a:rPr lang="sr-Latn-RS" sz="2500" dirty="0" smtClean="0">
                <a:solidFill>
                  <a:srgbClr val="002060"/>
                </a:solidFill>
                <a:latin typeface="Calibri Light" pitchFamily="34" charset="0"/>
                <a:cs typeface="Calibri Light" pitchFamily="34" charset="0"/>
              </a:rPr>
              <a:t>water resources </a:t>
            </a:r>
            <a:r>
              <a:rPr lang="en-GB" sz="2500" dirty="0" smtClean="0">
                <a:solidFill>
                  <a:srgbClr val="002060"/>
                </a:solidFill>
                <a:latin typeface="Calibri Light" pitchFamily="34" charset="0"/>
                <a:cs typeface="Calibri Light" pitchFamily="34" charset="0"/>
              </a:rPr>
              <a:t>sector developed and conducted</a:t>
            </a:r>
            <a:r>
              <a:rPr lang="sr-Latn-RS" sz="2500" dirty="0" smtClean="0">
                <a:solidFill>
                  <a:srgbClr val="002060"/>
                </a:solidFill>
                <a:latin typeface="Calibri Light" pitchFamily="34" charset="0"/>
                <a:cs typeface="Calibri Light" pitchFamily="34" charset="0"/>
              </a:rPr>
              <a:t>.</a:t>
            </a:r>
          </a:p>
          <a:p>
            <a:pPr marL="171450" indent="-171450" algn="just">
              <a:buFont typeface="Arial" panose="020B0604020202020204" pitchFamily="34" charset="0"/>
              <a:buChar char="•"/>
            </a:pPr>
            <a:endParaRPr lang="en-US" sz="600" dirty="0" smtClean="0">
              <a:solidFill>
                <a:srgbClr val="002060"/>
              </a:solidFill>
              <a:latin typeface="Calibri Light" pitchFamily="34" charset="0"/>
              <a:cs typeface="Calibri Light" pitchFamily="34" charset="0"/>
            </a:endParaRPr>
          </a:p>
          <a:p>
            <a:pPr marL="342900" indent="-342900" algn="just">
              <a:buFont typeface="Arial" panose="020B0604020202020204" pitchFamily="34" charset="0"/>
              <a:buChar char="•"/>
            </a:pPr>
            <a:r>
              <a:rPr lang="sr-Latn-RS" sz="2500" b="1" dirty="0" smtClean="0">
                <a:solidFill>
                  <a:srgbClr val="002060"/>
                </a:solidFill>
                <a:latin typeface="Calibri Light" pitchFamily="34" charset="0"/>
                <a:cs typeface="Calibri Light" pitchFamily="34" charset="0"/>
              </a:rPr>
              <a:t>R</a:t>
            </a:r>
            <a:r>
              <a:rPr lang="en-GB" sz="2500" b="1" dirty="0" err="1" smtClean="0">
                <a:solidFill>
                  <a:srgbClr val="002060"/>
                </a:solidFill>
                <a:latin typeface="Calibri Light" pitchFamily="34" charset="0"/>
                <a:cs typeface="Calibri Light" pitchFamily="34" charset="0"/>
              </a:rPr>
              <a:t>etrained</a:t>
            </a:r>
            <a:r>
              <a:rPr lang="en-GB" sz="2500" b="1" dirty="0" smtClean="0">
                <a:solidFill>
                  <a:srgbClr val="002060"/>
                </a:solidFill>
                <a:latin typeface="Calibri Light" pitchFamily="34" charset="0"/>
                <a:cs typeface="Calibri Light" pitchFamily="34" charset="0"/>
              </a:rPr>
              <a:t> teaching staff </a:t>
            </a:r>
            <a:r>
              <a:rPr lang="en-GB" sz="2500" dirty="0" smtClean="0">
                <a:solidFill>
                  <a:srgbClr val="002060"/>
                </a:solidFill>
                <a:latin typeface="Calibri Light" pitchFamily="34" charset="0"/>
                <a:cs typeface="Calibri Light" pitchFamily="34" charset="0"/>
              </a:rPr>
              <a:t>with up-to-date knowledge in </a:t>
            </a:r>
            <a:r>
              <a:rPr lang="sr-Latn-RS" sz="2500" dirty="0" smtClean="0">
                <a:solidFill>
                  <a:srgbClr val="002060"/>
                </a:solidFill>
                <a:latin typeface="Calibri Light" pitchFamily="34" charset="0"/>
                <a:cs typeface="Calibri Light" pitchFamily="34" charset="0"/>
              </a:rPr>
              <a:t>W</a:t>
            </a:r>
            <a:r>
              <a:rPr lang="en-GB" sz="2500" dirty="0" smtClean="0">
                <a:solidFill>
                  <a:srgbClr val="002060"/>
                </a:solidFill>
                <a:latin typeface="Calibri Light" pitchFamily="34" charset="0"/>
                <a:cs typeface="Calibri Light" pitchFamily="34" charset="0"/>
              </a:rPr>
              <a:t>RM to teach on the new</a:t>
            </a:r>
            <a:r>
              <a:rPr lang="sr-Latn-RS" sz="2500" dirty="0" smtClean="0">
                <a:solidFill>
                  <a:srgbClr val="002060"/>
                </a:solidFill>
                <a:latin typeface="Calibri Light" pitchFamily="34" charset="0"/>
                <a:cs typeface="Calibri Light" pitchFamily="34" charset="0"/>
              </a:rPr>
              <a:t>/improved</a:t>
            </a:r>
            <a:r>
              <a:rPr lang="en-GB" sz="2500" dirty="0" smtClean="0">
                <a:solidFill>
                  <a:srgbClr val="002060"/>
                </a:solidFill>
                <a:latin typeface="Calibri Light" pitchFamily="34" charset="0"/>
                <a:cs typeface="Calibri Light" pitchFamily="34" charset="0"/>
              </a:rPr>
              <a:t> master programmes</a:t>
            </a:r>
            <a:r>
              <a:rPr lang="sr-Latn-RS" sz="2500" dirty="0" smtClean="0">
                <a:solidFill>
                  <a:srgbClr val="002060"/>
                </a:solidFill>
                <a:latin typeface="Calibri Light" pitchFamily="34" charset="0"/>
                <a:cs typeface="Calibri Light" pitchFamily="34" charset="0"/>
              </a:rPr>
              <a:t>.</a:t>
            </a:r>
          </a:p>
          <a:p>
            <a:pPr marL="171450" indent="-171450" algn="just">
              <a:buFont typeface="Arial" panose="020B0604020202020204" pitchFamily="34" charset="0"/>
              <a:buChar char="•"/>
            </a:pPr>
            <a:endParaRPr lang="en-US" sz="600" dirty="0" smtClean="0">
              <a:solidFill>
                <a:srgbClr val="002060"/>
              </a:solidFill>
              <a:latin typeface="Calibri Light" pitchFamily="34" charset="0"/>
              <a:cs typeface="Calibri Light" pitchFamily="34" charset="0"/>
            </a:endParaRPr>
          </a:p>
          <a:p>
            <a:pPr marL="342900" indent="-342900" algn="just">
              <a:buFont typeface="Arial" panose="020B0604020202020204" pitchFamily="34" charset="0"/>
              <a:buChar char="•"/>
            </a:pPr>
            <a:r>
              <a:rPr lang="sr-Latn-RS" sz="2500" b="1" dirty="0" smtClean="0">
                <a:solidFill>
                  <a:srgbClr val="002060"/>
                </a:solidFill>
                <a:latin typeface="Calibri Light" pitchFamily="34" charset="0"/>
                <a:cs typeface="Calibri Light" pitchFamily="34" charset="0"/>
              </a:rPr>
              <a:t>A</a:t>
            </a:r>
            <a:r>
              <a:rPr lang="en-GB" sz="2500" b="1" dirty="0" err="1" smtClean="0">
                <a:solidFill>
                  <a:srgbClr val="002060"/>
                </a:solidFill>
                <a:latin typeface="Calibri Light" pitchFamily="34" charset="0"/>
                <a:cs typeface="Calibri Light" pitchFamily="34" charset="0"/>
              </a:rPr>
              <a:t>dvanced</a:t>
            </a:r>
            <a:r>
              <a:rPr lang="en-GB" sz="2500" b="1" dirty="0" smtClean="0">
                <a:solidFill>
                  <a:srgbClr val="002060"/>
                </a:solidFill>
                <a:latin typeface="Calibri Light" pitchFamily="34" charset="0"/>
                <a:cs typeface="Calibri Light" pitchFamily="34" charset="0"/>
              </a:rPr>
              <a:t> teaching and learning process introduced</a:t>
            </a:r>
            <a:r>
              <a:rPr lang="sr-Latn-RS" sz="2500" dirty="0" smtClean="0">
                <a:solidFill>
                  <a:srgbClr val="002060"/>
                </a:solidFill>
                <a:latin typeface="Calibri Light" pitchFamily="34" charset="0"/>
                <a:cs typeface="Calibri Light" pitchFamily="34" charset="0"/>
              </a:rPr>
              <a:t>.</a:t>
            </a:r>
          </a:p>
          <a:p>
            <a:pPr marL="171450" indent="-171450" algn="just">
              <a:buFont typeface="Arial" panose="020B0604020202020204" pitchFamily="34" charset="0"/>
              <a:buChar char="•"/>
            </a:pPr>
            <a:endParaRPr lang="en-US" sz="600" dirty="0" smtClean="0">
              <a:solidFill>
                <a:srgbClr val="002060"/>
              </a:solidFill>
              <a:latin typeface="Calibri Light" pitchFamily="34" charset="0"/>
              <a:cs typeface="Calibri Light" pitchFamily="34" charset="0"/>
            </a:endParaRPr>
          </a:p>
          <a:p>
            <a:pPr marL="342900" indent="-342900" algn="just">
              <a:buFont typeface="Arial" panose="020B0604020202020204" pitchFamily="34" charset="0"/>
              <a:buChar char="•"/>
            </a:pPr>
            <a:r>
              <a:rPr lang="sr-Latn-RS" sz="2500" b="1" dirty="0" smtClean="0">
                <a:solidFill>
                  <a:srgbClr val="002060"/>
                </a:solidFill>
                <a:latin typeface="Calibri Light" pitchFamily="34" charset="0"/>
                <a:cs typeface="Calibri Light" pitchFamily="34" charset="0"/>
              </a:rPr>
              <a:t>I</a:t>
            </a:r>
            <a:r>
              <a:rPr lang="en-GB" sz="2500" b="1" dirty="0" err="1" smtClean="0">
                <a:solidFill>
                  <a:srgbClr val="002060"/>
                </a:solidFill>
                <a:latin typeface="Calibri Light" pitchFamily="34" charset="0"/>
                <a:cs typeface="Calibri Light" pitchFamily="34" charset="0"/>
              </a:rPr>
              <a:t>ntroduced</a:t>
            </a:r>
            <a:r>
              <a:rPr lang="en-GB" sz="2500" b="1" dirty="0" smtClean="0">
                <a:solidFill>
                  <a:srgbClr val="002060"/>
                </a:solidFill>
                <a:latin typeface="Calibri Light" pitchFamily="34" charset="0"/>
                <a:cs typeface="Calibri Light" pitchFamily="34" charset="0"/>
              </a:rPr>
              <a:t> new laboratory equipment, library units and software</a:t>
            </a:r>
            <a:r>
              <a:rPr lang="en-GB" sz="2500" dirty="0" smtClean="0">
                <a:solidFill>
                  <a:srgbClr val="002060"/>
                </a:solidFill>
                <a:latin typeface="Calibri Light" pitchFamily="34" charset="0"/>
                <a:cs typeface="Calibri Light" pitchFamily="34" charset="0"/>
              </a:rPr>
              <a:t> necessary for the continuation of the master programmes.</a:t>
            </a:r>
            <a:endParaRPr lang="en-US" sz="2500" dirty="0" smtClean="0">
              <a:solidFill>
                <a:srgbClr val="002060"/>
              </a:solidFill>
              <a:latin typeface="Calibri Light" pitchFamily="34" charset="0"/>
              <a:cs typeface="Calibri Light"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bs-Latn-BA" sz="2100" b="0" i="0" u="none" strike="noStrike" kern="1200" cap="none" spc="0" normalizeH="0" baseline="0" noProof="0" dirty="0">
              <a:ln>
                <a:noFill/>
              </a:ln>
              <a:solidFill>
                <a:srgbClr val="002060"/>
              </a:solidFill>
              <a:effectLst/>
              <a:uLnTx/>
              <a:uFillTx/>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533400"/>
            <a:ext cx="8229600" cy="1143000"/>
          </a:xfrm>
        </p:spPr>
        <p:txBody>
          <a:bodyPr/>
          <a:lstStyle/>
          <a:p>
            <a:r>
              <a:rPr lang="en-US" b="1" dirty="0" smtClean="0">
                <a:solidFill>
                  <a:schemeClr val="tx2"/>
                </a:solidFill>
                <a:latin typeface="Calibri Light" pitchFamily="34" charset="0"/>
                <a:cs typeface="Calibri Light" pitchFamily="34" charset="0"/>
              </a:rPr>
              <a:t>Impact 1</a:t>
            </a:r>
            <a:endParaRPr lang="en-US" b="1" dirty="0">
              <a:latin typeface="Calibri Light" pitchFamily="34" charset="0"/>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Content Placeholder 2"/>
          <p:cNvSpPr txBox="1">
            <a:spLocks/>
          </p:cNvSpPr>
          <p:nvPr/>
        </p:nvSpPr>
        <p:spPr>
          <a:xfrm>
            <a:off x="228600" y="1417637"/>
            <a:ext cx="8686800" cy="4525963"/>
          </a:xfrm>
          <a:prstGeom prst="rect">
            <a:avLst/>
          </a:prstGeom>
        </p:spPr>
        <p:txBody>
          <a:bodyPr vert="horz" lIns="91440" tIns="45720" rIns="91440" bIns="45720" rtlCol="0">
            <a:noAutofit/>
          </a:bodyPr>
          <a:lstStyle/>
          <a:p>
            <a:pPr algn="just"/>
            <a:endParaRPr lang="en-US" sz="2500" dirty="0" smtClean="0">
              <a:solidFill>
                <a:srgbClr val="002060"/>
              </a:solidFill>
              <a:latin typeface="Calibri Light" pitchFamily="34" charset="0"/>
              <a:cs typeface="Calibri Light" pitchFamily="34" charset="0"/>
            </a:endParaRPr>
          </a:p>
          <a:p>
            <a:pPr algn="just"/>
            <a:endParaRPr lang="en-US" sz="2500" dirty="0">
              <a:solidFill>
                <a:srgbClr val="002060"/>
              </a:solidFill>
              <a:latin typeface="Calibri Light" pitchFamily="34" charset="0"/>
              <a:cs typeface="Calibri Light" pitchFamily="34" charset="0"/>
            </a:endParaRPr>
          </a:p>
          <a:p>
            <a:pPr algn="just"/>
            <a:r>
              <a:rPr lang="en-US" sz="2500" dirty="0" smtClean="0">
                <a:solidFill>
                  <a:srgbClr val="002060"/>
                </a:solidFill>
                <a:latin typeface="Calibri Light" pitchFamily="34" charset="0"/>
                <a:cs typeface="Calibri Light" pitchFamily="34" charset="0"/>
              </a:rPr>
              <a:t>Impact </a:t>
            </a:r>
            <a:r>
              <a:rPr lang="en-US" sz="2500" dirty="0">
                <a:solidFill>
                  <a:srgbClr val="002060"/>
                </a:solidFill>
                <a:latin typeface="Calibri Light" pitchFamily="34" charset="0"/>
                <a:cs typeface="Calibri Light" pitchFamily="34" charset="0"/>
              </a:rPr>
              <a:t>on the individuals beneficiaries’ enrolment rate and/or career development cannot be measured yet due to the fact that the project currently undergoes the preparatory phase and starts of the development phase</a:t>
            </a:r>
            <a:r>
              <a:rPr lang="en-US" sz="2500" dirty="0" smtClean="0">
                <a:solidFill>
                  <a:srgbClr val="002060"/>
                </a:solidFill>
                <a:latin typeface="Calibri Light" pitchFamily="34" charset="0"/>
                <a:cs typeface="Calibri Light" pitchFamily="34" charset="0"/>
              </a:rPr>
              <a:t>.</a:t>
            </a:r>
            <a:endParaRPr lang="sr-Latn-RS" sz="2500" dirty="0" smtClean="0">
              <a:solidFill>
                <a:srgbClr val="002060"/>
              </a:solidFill>
              <a:latin typeface="Calibri Light" pitchFamily="34" charset="0"/>
              <a:cs typeface="Calibri Light" pitchFamily="34" charset="0"/>
            </a:endParaRPr>
          </a:p>
        </p:txBody>
      </p:sp>
    </p:spTree>
    <p:extLst>
      <p:ext uri="{BB962C8B-B14F-4D97-AF65-F5344CB8AC3E}">
        <p14:creationId xmlns:p14="http://schemas.microsoft.com/office/powerpoint/2010/main" val="820576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533400"/>
            <a:ext cx="8229600" cy="1143000"/>
          </a:xfrm>
        </p:spPr>
        <p:txBody>
          <a:bodyPr/>
          <a:lstStyle/>
          <a:p>
            <a:r>
              <a:rPr lang="en-US" b="1" dirty="0" smtClean="0">
                <a:solidFill>
                  <a:schemeClr val="tx2"/>
                </a:solidFill>
                <a:latin typeface="Calibri Light" pitchFamily="34" charset="0"/>
                <a:cs typeface="Calibri Light" pitchFamily="34" charset="0"/>
              </a:rPr>
              <a:t>Impact 2</a:t>
            </a:r>
            <a:endParaRPr lang="en-US" b="1" dirty="0">
              <a:latin typeface="Calibri Light" pitchFamily="34" charset="0"/>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Content Placeholder 2"/>
          <p:cNvSpPr txBox="1">
            <a:spLocks/>
          </p:cNvSpPr>
          <p:nvPr/>
        </p:nvSpPr>
        <p:spPr>
          <a:xfrm>
            <a:off x="228600" y="1417637"/>
            <a:ext cx="8686800" cy="4525963"/>
          </a:xfrm>
          <a:prstGeom prst="rect">
            <a:avLst/>
          </a:prstGeom>
        </p:spPr>
        <p:txBody>
          <a:bodyPr vert="horz" lIns="91440" tIns="45720" rIns="91440" bIns="45720" rtlCol="0">
            <a:noAutofit/>
          </a:bodyPr>
          <a:lstStyle/>
          <a:p>
            <a:pPr marL="171450" indent="-171450" algn="just">
              <a:buFont typeface="Arial" panose="020B0604020202020204" pitchFamily="34" charset="0"/>
              <a:buChar char="•"/>
            </a:pPr>
            <a:endParaRPr lang="en-US" sz="600" dirty="0" smtClean="0">
              <a:solidFill>
                <a:srgbClr val="002060"/>
              </a:solidFill>
              <a:latin typeface="Calibri Light" pitchFamily="34" charset="0"/>
              <a:cs typeface="Calibri Light" pitchFamily="34" charset="0"/>
            </a:endParaRPr>
          </a:p>
          <a:p>
            <a:pPr marL="342900" indent="-342900" algn="just">
              <a:buFont typeface="Arial" panose="020B0604020202020204" pitchFamily="34" charset="0"/>
              <a:buChar char="•"/>
            </a:pPr>
            <a:r>
              <a:rPr lang="en-US" sz="2500" b="1" dirty="0" smtClean="0">
                <a:solidFill>
                  <a:srgbClr val="002060"/>
                </a:solidFill>
                <a:latin typeface="Calibri Light" pitchFamily="34" charset="0"/>
                <a:cs typeface="Calibri Light" pitchFamily="34" charset="0"/>
              </a:rPr>
              <a:t>A</a:t>
            </a:r>
            <a:r>
              <a:rPr lang="sr-Latn-RS" sz="2500" b="1" dirty="0" err="1" smtClean="0">
                <a:solidFill>
                  <a:srgbClr val="002060"/>
                </a:solidFill>
                <a:latin typeface="Calibri Light" pitchFamily="34" charset="0"/>
                <a:cs typeface="Calibri Light" pitchFamily="34" charset="0"/>
              </a:rPr>
              <a:t>cademic</a:t>
            </a:r>
            <a:r>
              <a:rPr lang="sr-Latn-RS" sz="2500" b="1" dirty="0" smtClean="0">
                <a:solidFill>
                  <a:srgbClr val="002060"/>
                </a:solidFill>
                <a:latin typeface="Calibri Light" pitchFamily="34" charset="0"/>
                <a:cs typeface="Calibri Light" pitchFamily="34" charset="0"/>
              </a:rPr>
              <a:t> </a:t>
            </a:r>
            <a:r>
              <a:rPr lang="sr-Latn-RS" sz="2500" b="1" dirty="0" err="1">
                <a:solidFill>
                  <a:srgbClr val="002060"/>
                </a:solidFill>
                <a:latin typeface="Calibri Light" pitchFamily="34" charset="0"/>
                <a:cs typeface="Calibri Light" pitchFamily="34" charset="0"/>
              </a:rPr>
              <a:t>staff</a:t>
            </a:r>
            <a:r>
              <a:rPr lang="en-GB" sz="2500" dirty="0" smtClean="0">
                <a:solidFill>
                  <a:srgbClr val="002060"/>
                </a:solidFill>
                <a:latin typeface="Calibri Light" pitchFamily="34" charset="0"/>
                <a:cs typeface="Calibri Light" pitchFamily="34" charset="0"/>
              </a:rPr>
              <a:t> </a:t>
            </a:r>
            <a:r>
              <a:rPr lang="en-US" sz="2500" dirty="0" smtClean="0">
                <a:solidFill>
                  <a:srgbClr val="002060"/>
                </a:solidFill>
                <a:latin typeface="Calibri Light" pitchFamily="34" charset="0"/>
                <a:cs typeface="Calibri Light" pitchFamily="34" charset="0"/>
              </a:rPr>
              <a:t>will have a direct </a:t>
            </a:r>
            <a:r>
              <a:rPr lang="en-US" sz="2500" dirty="0">
                <a:solidFill>
                  <a:srgbClr val="002060"/>
                </a:solidFill>
                <a:latin typeface="Calibri Light" pitchFamily="34" charset="0"/>
                <a:cs typeface="Calibri Light" pitchFamily="34" charset="0"/>
              </a:rPr>
              <a:t>benefit in the HEI per year </a:t>
            </a:r>
            <a:r>
              <a:rPr lang="en-US" sz="2500" dirty="0" smtClean="0">
                <a:solidFill>
                  <a:srgbClr val="002060"/>
                </a:solidFill>
                <a:latin typeface="Calibri Light" pitchFamily="34" charset="0"/>
                <a:cs typeface="Calibri Light" pitchFamily="34" charset="0"/>
              </a:rPr>
              <a:t>through:</a:t>
            </a:r>
          </a:p>
          <a:p>
            <a:pPr marL="800100" lvl="1" indent="-342900" algn="just">
              <a:buFont typeface="Arial" panose="020B0604020202020204" pitchFamily="34" charset="0"/>
              <a:buChar char="•"/>
            </a:pPr>
            <a:r>
              <a:rPr lang="en-US" sz="2500" dirty="0" smtClean="0">
                <a:solidFill>
                  <a:srgbClr val="002060"/>
                </a:solidFill>
                <a:latin typeface="Calibri Light" pitchFamily="34" charset="0"/>
                <a:cs typeface="Calibri Light" pitchFamily="34" charset="0"/>
              </a:rPr>
              <a:t>development </a:t>
            </a:r>
            <a:r>
              <a:rPr lang="en-US" sz="2500" dirty="0">
                <a:solidFill>
                  <a:srgbClr val="002060"/>
                </a:solidFill>
                <a:latin typeface="Calibri Light" pitchFamily="34" charset="0"/>
                <a:cs typeface="Calibri Light" pitchFamily="34" charset="0"/>
              </a:rPr>
              <a:t>of courses, </a:t>
            </a:r>
            <a:endParaRPr lang="en-US" sz="2500" dirty="0" smtClean="0">
              <a:solidFill>
                <a:srgbClr val="002060"/>
              </a:solidFill>
              <a:latin typeface="Calibri Light" pitchFamily="34" charset="0"/>
              <a:cs typeface="Calibri Light" pitchFamily="34" charset="0"/>
            </a:endParaRPr>
          </a:p>
          <a:p>
            <a:pPr marL="800100" lvl="1" indent="-342900" algn="just">
              <a:buFont typeface="Arial" panose="020B0604020202020204" pitchFamily="34" charset="0"/>
              <a:buChar char="•"/>
            </a:pPr>
            <a:r>
              <a:rPr lang="en-US" sz="2500" dirty="0" smtClean="0">
                <a:solidFill>
                  <a:srgbClr val="002060"/>
                </a:solidFill>
                <a:latin typeface="Calibri Light" pitchFamily="34" charset="0"/>
                <a:cs typeface="Calibri Light" pitchFamily="34" charset="0"/>
              </a:rPr>
              <a:t>lecturing</a:t>
            </a:r>
            <a:r>
              <a:rPr lang="en-US" sz="2500" dirty="0">
                <a:solidFill>
                  <a:srgbClr val="002060"/>
                </a:solidFill>
                <a:latin typeface="Calibri Light" pitchFamily="34" charset="0"/>
                <a:cs typeface="Calibri Light" pitchFamily="34" charset="0"/>
              </a:rPr>
              <a:t>, </a:t>
            </a:r>
            <a:endParaRPr lang="en-US" sz="2500" dirty="0" smtClean="0">
              <a:solidFill>
                <a:srgbClr val="002060"/>
              </a:solidFill>
              <a:latin typeface="Calibri Light" pitchFamily="34" charset="0"/>
              <a:cs typeface="Calibri Light" pitchFamily="34" charset="0"/>
            </a:endParaRPr>
          </a:p>
          <a:p>
            <a:pPr marL="800100" lvl="1" indent="-342900" algn="just">
              <a:buFont typeface="Arial" panose="020B0604020202020204" pitchFamily="34" charset="0"/>
              <a:buChar char="•"/>
            </a:pPr>
            <a:r>
              <a:rPr lang="en-US" sz="2500" dirty="0" smtClean="0">
                <a:solidFill>
                  <a:srgbClr val="002060"/>
                </a:solidFill>
                <a:latin typeface="Calibri Light" pitchFamily="34" charset="0"/>
                <a:cs typeface="Calibri Light" pitchFamily="34" charset="0"/>
              </a:rPr>
              <a:t>trainings</a:t>
            </a:r>
            <a:r>
              <a:rPr lang="en-US" sz="2500" dirty="0">
                <a:solidFill>
                  <a:srgbClr val="002060"/>
                </a:solidFill>
                <a:latin typeface="Calibri Light" pitchFamily="34" charset="0"/>
                <a:cs typeface="Calibri Light" pitchFamily="34" charset="0"/>
              </a:rPr>
              <a:t>, </a:t>
            </a:r>
            <a:endParaRPr lang="en-US" sz="2500" dirty="0" smtClean="0">
              <a:solidFill>
                <a:srgbClr val="002060"/>
              </a:solidFill>
              <a:latin typeface="Calibri Light" pitchFamily="34" charset="0"/>
              <a:cs typeface="Calibri Light" pitchFamily="34" charset="0"/>
            </a:endParaRPr>
          </a:p>
          <a:p>
            <a:pPr marL="800100" lvl="1" indent="-342900" algn="just">
              <a:buFont typeface="Arial" panose="020B0604020202020204" pitchFamily="34" charset="0"/>
              <a:buChar char="•"/>
            </a:pPr>
            <a:r>
              <a:rPr lang="en-US" sz="2500" dirty="0" smtClean="0">
                <a:solidFill>
                  <a:srgbClr val="002060"/>
                </a:solidFill>
                <a:latin typeface="Calibri Light" pitchFamily="34" charset="0"/>
                <a:cs typeface="Calibri Light" pitchFamily="34" charset="0"/>
              </a:rPr>
              <a:t>study </a:t>
            </a:r>
            <a:r>
              <a:rPr lang="en-US" sz="2500" dirty="0">
                <a:solidFill>
                  <a:srgbClr val="002060"/>
                </a:solidFill>
                <a:latin typeface="Calibri Light" pitchFamily="34" charset="0"/>
                <a:cs typeface="Calibri Light" pitchFamily="34" charset="0"/>
              </a:rPr>
              <a:t>visits and workshops, </a:t>
            </a:r>
            <a:endParaRPr lang="en-US" sz="2500" dirty="0" smtClean="0">
              <a:solidFill>
                <a:srgbClr val="002060"/>
              </a:solidFill>
              <a:latin typeface="Calibri Light" pitchFamily="34" charset="0"/>
              <a:cs typeface="Calibri Light" pitchFamily="34" charset="0"/>
            </a:endParaRPr>
          </a:p>
          <a:p>
            <a:pPr marL="800100" lvl="1" indent="-342900" algn="just">
              <a:buFont typeface="Arial" panose="020B0604020202020204" pitchFamily="34" charset="0"/>
              <a:buChar char="•"/>
            </a:pPr>
            <a:r>
              <a:rPr lang="en-US" sz="2500" dirty="0" smtClean="0">
                <a:solidFill>
                  <a:srgbClr val="002060"/>
                </a:solidFill>
                <a:latin typeface="Calibri Light" pitchFamily="34" charset="0"/>
                <a:cs typeface="Calibri Light" pitchFamily="34" charset="0"/>
              </a:rPr>
              <a:t>collaboration </a:t>
            </a:r>
            <a:r>
              <a:rPr lang="en-US" sz="2500" dirty="0">
                <a:solidFill>
                  <a:srgbClr val="002060"/>
                </a:solidFill>
                <a:latin typeface="Calibri Light" pitchFamily="34" charset="0"/>
                <a:cs typeface="Calibri Light" pitchFamily="34" charset="0"/>
              </a:rPr>
              <a:t>with other members in the Consortium, </a:t>
            </a:r>
            <a:endParaRPr lang="en-US" sz="2500" dirty="0" smtClean="0">
              <a:solidFill>
                <a:srgbClr val="002060"/>
              </a:solidFill>
              <a:latin typeface="Calibri Light" pitchFamily="34" charset="0"/>
              <a:cs typeface="Calibri Light" pitchFamily="34" charset="0"/>
            </a:endParaRPr>
          </a:p>
          <a:p>
            <a:pPr marL="800100" lvl="1" indent="-342900" algn="just">
              <a:buFont typeface="Arial" panose="020B0604020202020204" pitchFamily="34" charset="0"/>
              <a:buChar char="•"/>
            </a:pPr>
            <a:r>
              <a:rPr lang="en-US" sz="2500" dirty="0" smtClean="0">
                <a:solidFill>
                  <a:srgbClr val="002060"/>
                </a:solidFill>
                <a:latin typeface="Calibri Light" pitchFamily="34" charset="0"/>
                <a:cs typeface="Calibri Light" pitchFamily="34" charset="0"/>
              </a:rPr>
              <a:t>utilization </a:t>
            </a:r>
            <a:r>
              <a:rPr lang="en-US" sz="2500" dirty="0">
                <a:solidFill>
                  <a:srgbClr val="002060"/>
                </a:solidFill>
                <a:latin typeface="Calibri Light" pitchFamily="34" charset="0"/>
                <a:cs typeface="Calibri Light" pitchFamily="34" charset="0"/>
              </a:rPr>
              <a:t>of the equipment, </a:t>
            </a:r>
            <a:endParaRPr lang="en-US" sz="2500" dirty="0" smtClean="0">
              <a:solidFill>
                <a:srgbClr val="002060"/>
              </a:solidFill>
              <a:latin typeface="Calibri Light" pitchFamily="34" charset="0"/>
              <a:cs typeface="Calibri Light" pitchFamily="34" charset="0"/>
            </a:endParaRPr>
          </a:p>
          <a:p>
            <a:pPr marL="800100" lvl="1" indent="-342900" algn="just">
              <a:buFont typeface="Arial" panose="020B0604020202020204" pitchFamily="34" charset="0"/>
              <a:buChar char="•"/>
            </a:pPr>
            <a:r>
              <a:rPr lang="en-US" sz="2500" dirty="0" smtClean="0">
                <a:solidFill>
                  <a:srgbClr val="002060"/>
                </a:solidFill>
                <a:latin typeface="Calibri Light" pitchFamily="34" charset="0"/>
                <a:cs typeface="Calibri Light" pitchFamily="34" charset="0"/>
              </a:rPr>
              <a:t>development </a:t>
            </a:r>
            <a:r>
              <a:rPr lang="en-US" sz="2500" dirty="0">
                <a:solidFill>
                  <a:srgbClr val="002060"/>
                </a:solidFill>
                <a:latin typeface="Calibri Light" pitchFamily="34" charset="0"/>
                <a:cs typeface="Calibri Light" pitchFamily="34" charset="0"/>
              </a:rPr>
              <a:t>of new competences, </a:t>
            </a:r>
            <a:endParaRPr lang="en-US" sz="2500" dirty="0" smtClean="0">
              <a:solidFill>
                <a:srgbClr val="002060"/>
              </a:solidFill>
              <a:latin typeface="Calibri Light" pitchFamily="34" charset="0"/>
              <a:cs typeface="Calibri Light" pitchFamily="34" charset="0"/>
            </a:endParaRPr>
          </a:p>
          <a:p>
            <a:pPr marL="800100" lvl="1" indent="-342900" algn="just">
              <a:buFont typeface="Arial" panose="020B0604020202020204" pitchFamily="34" charset="0"/>
              <a:buChar char="•"/>
            </a:pPr>
            <a:r>
              <a:rPr lang="en-US" sz="2500" dirty="0" smtClean="0">
                <a:solidFill>
                  <a:srgbClr val="002060"/>
                </a:solidFill>
                <a:latin typeface="Calibri Light" pitchFamily="34" charset="0"/>
                <a:cs typeface="Calibri Light" pitchFamily="34" charset="0"/>
              </a:rPr>
              <a:t>involvement </a:t>
            </a:r>
            <a:r>
              <a:rPr lang="en-US" sz="2500" dirty="0">
                <a:solidFill>
                  <a:srgbClr val="002060"/>
                </a:solidFill>
                <a:latin typeface="Calibri Light" pitchFamily="34" charset="0"/>
                <a:cs typeface="Calibri Light" pitchFamily="34" charset="0"/>
              </a:rPr>
              <a:t>in dissemination actions, and </a:t>
            </a:r>
            <a:r>
              <a:rPr lang="en-US" sz="2500" dirty="0" smtClean="0">
                <a:solidFill>
                  <a:srgbClr val="002060"/>
                </a:solidFill>
                <a:latin typeface="Calibri Light" pitchFamily="34" charset="0"/>
                <a:cs typeface="Calibri Light" pitchFamily="34" charset="0"/>
              </a:rPr>
              <a:t>other.</a:t>
            </a:r>
            <a:endParaRPr lang="sr-Latn-RS" sz="2500" dirty="0" smtClean="0">
              <a:solidFill>
                <a:srgbClr val="002060"/>
              </a:solidFill>
              <a:latin typeface="Calibri Light" pitchFamily="34" charset="0"/>
              <a:cs typeface="Calibri Light" pitchFamily="34" charset="0"/>
            </a:endParaRPr>
          </a:p>
          <a:p>
            <a:pPr marL="171450" indent="-171450" algn="just">
              <a:buFont typeface="Arial" panose="020B0604020202020204" pitchFamily="34" charset="0"/>
              <a:buChar char="•"/>
            </a:pPr>
            <a:endParaRPr lang="en-US" sz="600" dirty="0" smtClean="0">
              <a:solidFill>
                <a:srgbClr val="002060"/>
              </a:solidFill>
              <a:latin typeface="Calibri Light" pitchFamily="34" charset="0"/>
              <a:cs typeface="Calibri Light"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bs-Latn-BA" sz="2100" b="0" i="0" u="none" strike="noStrike" kern="1200" cap="none" spc="0" normalizeH="0" baseline="0" noProof="0" dirty="0">
              <a:ln>
                <a:noFill/>
              </a:ln>
              <a:solidFill>
                <a:srgbClr val="002060"/>
              </a:solidFill>
              <a:effectLst/>
              <a:uLnTx/>
              <a:uFillTx/>
              <a:latin typeface="Calibri Light" pitchFamily="34" charset="0"/>
              <a:cs typeface="Calibri Light" pitchFamily="34" charset="0"/>
            </a:endParaRPr>
          </a:p>
        </p:txBody>
      </p:sp>
    </p:spTree>
    <p:extLst>
      <p:ext uri="{BB962C8B-B14F-4D97-AF65-F5344CB8AC3E}">
        <p14:creationId xmlns:p14="http://schemas.microsoft.com/office/powerpoint/2010/main" val="1256569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533400"/>
            <a:ext cx="8229600" cy="1143000"/>
          </a:xfrm>
        </p:spPr>
        <p:txBody>
          <a:bodyPr/>
          <a:lstStyle/>
          <a:p>
            <a:r>
              <a:rPr lang="en-US" b="1" dirty="0" smtClean="0">
                <a:solidFill>
                  <a:schemeClr val="tx2"/>
                </a:solidFill>
                <a:latin typeface="Calibri Light" pitchFamily="34" charset="0"/>
                <a:cs typeface="Calibri Light" pitchFamily="34" charset="0"/>
              </a:rPr>
              <a:t>Impact 3</a:t>
            </a:r>
            <a:endParaRPr lang="en-US" b="1" dirty="0">
              <a:latin typeface="Calibri Light" pitchFamily="34" charset="0"/>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Content Placeholder 2"/>
          <p:cNvSpPr txBox="1">
            <a:spLocks/>
          </p:cNvSpPr>
          <p:nvPr/>
        </p:nvSpPr>
        <p:spPr>
          <a:xfrm>
            <a:off x="228600" y="1417637"/>
            <a:ext cx="8686800" cy="4525963"/>
          </a:xfrm>
          <a:prstGeom prst="rect">
            <a:avLst/>
          </a:prstGeom>
        </p:spPr>
        <p:txBody>
          <a:bodyPr vert="horz" lIns="91440" tIns="45720" rIns="91440" bIns="45720" rtlCol="0">
            <a:noAutofit/>
          </a:bodyPr>
          <a:lstStyle/>
          <a:p>
            <a:pPr marL="171450" indent="-171450" algn="just">
              <a:buFont typeface="Arial" panose="020B0604020202020204" pitchFamily="34" charset="0"/>
              <a:buChar char="•"/>
            </a:pPr>
            <a:endParaRPr lang="en-US" sz="600" dirty="0" smtClean="0">
              <a:solidFill>
                <a:srgbClr val="002060"/>
              </a:solidFill>
              <a:latin typeface="Calibri Light" pitchFamily="34" charset="0"/>
              <a:cs typeface="Calibri Light" pitchFamily="34" charset="0"/>
            </a:endParaRPr>
          </a:p>
          <a:p>
            <a:pPr marL="342900" indent="-342900" algn="just">
              <a:buFont typeface="Arial" panose="020B0604020202020204" pitchFamily="34" charset="0"/>
              <a:buChar char="•"/>
            </a:pPr>
            <a:r>
              <a:rPr lang="en-US" sz="2500" b="1" dirty="0" smtClean="0">
                <a:solidFill>
                  <a:srgbClr val="002060"/>
                </a:solidFill>
                <a:latin typeface="Calibri Light" pitchFamily="34" charset="0"/>
                <a:cs typeface="Calibri Light" pitchFamily="34" charset="0"/>
              </a:rPr>
              <a:t>Administrative </a:t>
            </a:r>
            <a:r>
              <a:rPr lang="en-US" sz="2500" b="1" dirty="0">
                <a:solidFill>
                  <a:srgbClr val="002060"/>
                </a:solidFill>
                <a:latin typeface="Calibri Light" pitchFamily="34" charset="0"/>
                <a:cs typeface="Calibri Light" pitchFamily="34" charset="0"/>
              </a:rPr>
              <a:t>staff at HEI</a:t>
            </a:r>
            <a:r>
              <a:rPr lang="en-GB" sz="2500" dirty="0" smtClean="0">
                <a:solidFill>
                  <a:srgbClr val="002060"/>
                </a:solidFill>
                <a:latin typeface="Calibri Light" pitchFamily="34" charset="0"/>
                <a:cs typeface="Calibri Light" pitchFamily="34" charset="0"/>
              </a:rPr>
              <a:t> </a:t>
            </a:r>
            <a:r>
              <a:rPr lang="en-US" sz="2500" dirty="0" smtClean="0">
                <a:solidFill>
                  <a:srgbClr val="002060"/>
                </a:solidFill>
                <a:latin typeface="Calibri Light" pitchFamily="34" charset="0"/>
                <a:cs typeface="Calibri Light" pitchFamily="34" charset="0"/>
              </a:rPr>
              <a:t>will have a direct </a:t>
            </a:r>
            <a:r>
              <a:rPr lang="en-US" sz="2500" dirty="0">
                <a:solidFill>
                  <a:srgbClr val="002060"/>
                </a:solidFill>
                <a:latin typeface="Calibri Light" pitchFamily="34" charset="0"/>
                <a:cs typeface="Calibri Light" pitchFamily="34" charset="0"/>
              </a:rPr>
              <a:t>benefit in the HEI per year </a:t>
            </a:r>
            <a:r>
              <a:rPr lang="en-US" sz="2500" dirty="0" smtClean="0">
                <a:solidFill>
                  <a:srgbClr val="002060"/>
                </a:solidFill>
                <a:latin typeface="Calibri Light" pitchFamily="34" charset="0"/>
                <a:cs typeface="Calibri Light" pitchFamily="34" charset="0"/>
              </a:rPr>
              <a:t>through </a:t>
            </a:r>
            <a:r>
              <a:rPr lang="en-US" sz="2500" dirty="0">
                <a:solidFill>
                  <a:srgbClr val="002060"/>
                </a:solidFill>
                <a:latin typeface="Calibri Light" pitchFamily="34" charset="0"/>
                <a:cs typeface="Calibri Light" pitchFamily="34" charset="0"/>
              </a:rPr>
              <a:t>the implementation of project administrative </a:t>
            </a:r>
            <a:r>
              <a:rPr lang="en-US" sz="2500" dirty="0" smtClean="0">
                <a:solidFill>
                  <a:srgbClr val="002060"/>
                </a:solidFill>
                <a:latin typeface="Calibri Light" pitchFamily="34" charset="0"/>
                <a:cs typeface="Calibri Light" pitchFamily="34" charset="0"/>
              </a:rPr>
              <a:t>activities.</a:t>
            </a:r>
          </a:p>
          <a:p>
            <a:pPr marL="342900" indent="-342900" algn="just">
              <a:buFont typeface="Arial" panose="020B0604020202020204" pitchFamily="34" charset="0"/>
              <a:buChar char="•"/>
            </a:pPr>
            <a:r>
              <a:rPr lang="en-US" sz="2500" b="1" dirty="0">
                <a:solidFill>
                  <a:srgbClr val="002060"/>
                </a:solidFill>
                <a:latin typeface="Calibri Light" pitchFamily="34" charset="0"/>
                <a:cs typeface="Calibri Light" pitchFamily="34" charset="0"/>
              </a:rPr>
              <a:t>Estimated number of students</a:t>
            </a:r>
            <a:r>
              <a:rPr lang="en-US" sz="2500" dirty="0">
                <a:solidFill>
                  <a:srgbClr val="002060"/>
                </a:solidFill>
                <a:latin typeface="Calibri Light" pitchFamily="34" charset="0"/>
                <a:cs typeface="Calibri Light" pitchFamily="34" charset="0"/>
              </a:rPr>
              <a:t> at new study </a:t>
            </a:r>
            <a:r>
              <a:rPr lang="en-US" sz="2500" dirty="0" err="1" smtClean="0">
                <a:solidFill>
                  <a:srgbClr val="002060"/>
                </a:solidFill>
                <a:latin typeface="Calibri Light" pitchFamily="34" charset="0"/>
                <a:cs typeface="Calibri Light" pitchFamily="34" charset="0"/>
              </a:rPr>
              <a:t>programmes</a:t>
            </a:r>
            <a:r>
              <a:rPr lang="en-US" sz="2500" dirty="0" smtClean="0">
                <a:solidFill>
                  <a:srgbClr val="002060"/>
                </a:solidFill>
                <a:latin typeface="Calibri Light" pitchFamily="34" charset="0"/>
                <a:cs typeface="Calibri Light" pitchFamily="34" charset="0"/>
              </a:rPr>
              <a:t> </a:t>
            </a:r>
            <a:r>
              <a:rPr lang="en-US" sz="2500" dirty="0">
                <a:solidFill>
                  <a:srgbClr val="002060"/>
                </a:solidFill>
                <a:latin typeface="Calibri Light" pitchFamily="34" charset="0"/>
                <a:cs typeface="Calibri Light" pitchFamily="34" charset="0"/>
              </a:rPr>
              <a:t>at HEI (pilot year 2020/2021) is 16</a:t>
            </a:r>
            <a:r>
              <a:rPr lang="en-US" sz="2500" dirty="0" smtClean="0">
                <a:solidFill>
                  <a:srgbClr val="002060"/>
                </a:solidFill>
                <a:latin typeface="Calibri Light" pitchFamily="34" charset="0"/>
                <a:cs typeface="Calibri Light" pitchFamily="34" charset="0"/>
              </a:rPr>
              <a:t>.</a:t>
            </a:r>
          </a:p>
          <a:p>
            <a:pPr marL="342900" indent="-342900" algn="just">
              <a:buFont typeface="Arial" panose="020B0604020202020204" pitchFamily="34" charset="0"/>
              <a:buChar char="•"/>
            </a:pPr>
            <a:r>
              <a:rPr lang="en-US" sz="2500" dirty="0" smtClean="0">
                <a:solidFill>
                  <a:srgbClr val="002060"/>
                </a:solidFill>
                <a:latin typeface="Calibri Light" pitchFamily="34" charset="0"/>
                <a:cs typeface="Calibri Light" pitchFamily="34" charset="0"/>
              </a:rPr>
              <a:t>It is expected the high number </a:t>
            </a:r>
            <a:r>
              <a:rPr lang="en-US" sz="2500" dirty="0">
                <a:solidFill>
                  <a:srgbClr val="002060"/>
                </a:solidFill>
                <a:latin typeface="Calibri Light" pitchFamily="34" charset="0"/>
                <a:cs typeface="Calibri Light" pitchFamily="34" charset="0"/>
              </a:rPr>
              <a:t>of </a:t>
            </a:r>
            <a:r>
              <a:rPr lang="en-US" sz="2500" b="1" dirty="0">
                <a:solidFill>
                  <a:srgbClr val="002060"/>
                </a:solidFill>
                <a:latin typeface="Calibri Light" pitchFamily="34" charset="0"/>
                <a:cs typeface="Calibri Light" pitchFamily="34" charset="0"/>
              </a:rPr>
              <a:t>beneficiaries</a:t>
            </a:r>
            <a:r>
              <a:rPr lang="en-US" sz="2500" dirty="0">
                <a:solidFill>
                  <a:srgbClr val="002060"/>
                </a:solidFill>
                <a:latin typeface="Calibri Light" pitchFamily="34" charset="0"/>
                <a:cs typeface="Calibri Light" pitchFamily="34" charset="0"/>
              </a:rPr>
              <a:t> of project results </a:t>
            </a:r>
            <a:r>
              <a:rPr lang="en-US" sz="2500" b="1" dirty="0">
                <a:solidFill>
                  <a:srgbClr val="002060"/>
                </a:solidFill>
                <a:latin typeface="Calibri Light" pitchFamily="34" charset="0"/>
                <a:cs typeface="Calibri Light" pitchFamily="34" charset="0"/>
              </a:rPr>
              <a:t>outside the </a:t>
            </a:r>
            <a:r>
              <a:rPr lang="en-US" sz="2500" b="1" dirty="0" smtClean="0">
                <a:solidFill>
                  <a:srgbClr val="002060"/>
                </a:solidFill>
                <a:latin typeface="Calibri Light" pitchFamily="34" charset="0"/>
                <a:cs typeface="Calibri Light" pitchFamily="34" charset="0"/>
              </a:rPr>
              <a:t>HEI</a:t>
            </a:r>
            <a:r>
              <a:rPr lang="en-US" sz="2500" dirty="0" smtClean="0">
                <a:solidFill>
                  <a:srgbClr val="002060"/>
                </a:solidFill>
                <a:latin typeface="Calibri Light" pitchFamily="34" charset="0"/>
                <a:cs typeface="Calibri Light" pitchFamily="34" charset="0"/>
              </a:rPr>
              <a:t>:</a:t>
            </a:r>
          </a:p>
          <a:p>
            <a:pPr marL="800100" lvl="1" indent="-342900" algn="just">
              <a:buFont typeface="Arial" panose="020B0604020202020204" pitchFamily="34" charset="0"/>
              <a:buChar char="•"/>
            </a:pPr>
            <a:r>
              <a:rPr lang="en-US" sz="2500" dirty="0">
                <a:solidFill>
                  <a:srgbClr val="002060"/>
                </a:solidFill>
                <a:latin typeface="Calibri Light" pitchFamily="34" charset="0"/>
                <a:cs typeface="Calibri Light" pitchFamily="34" charset="0"/>
              </a:rPr>
              <a:t>LLL promotional course for non-academic sector</a:t>
            </a:r>
            <a:r>
              <a:rPr lang="en-US" sz="2500" dirty="0" smtClean="0">
                <a:solidFill>
                  <a:srgbClr val="002060"/>
                </a:solidFill>
                <a:latin typeface="Calibri Light" pitchFamily="34" charset="0"/>
                <a:cs typeface="Calibri Light" pitchFamily="34" charset="0"/>
              </a:rPr>
              <a:t>,</a:t>
            </a:r>
          </a:p>
          <a:p>
            <a:pPr marL="800100" lvl="1" indent="-342900" algn="just">
              <a:buFont typeface="Arial" panose="020B0604020202020204" pitchFamily="34" charset="0"/>
              <a:buChar char="•"/>
            </a:pPr>
            <a:r>
              <a:rPr lang="en-US" sz="2500" dirty="0" smtClean="0">
                <a:solidFill>
                  <a:srgbClr val="002060"/>
                </a:solidFill>
                <a:latin typeface="Calibri Light" pitchFamily="34" charset="0"/>
                <a:cs typeface="Calibri Light" pitchFamily="34" charset="0"/>
              </a:rPr>
              <a:t>new </a:t>
            </a:r>
            <a:r>
              <a:rPr lang="en-US" sz="2500" dirty="0">
                <a:solidFill>
                  <a:srgbClr val="002060"/>
                </a:solidFill>
                <a:latin typeface="Calibri Light" pitchFamily="34" charset="0"/>
                <a:cs typeface="Calibri Light" pitchFamily="34" charset="0"/>
              </a:rPr>
              <a:t>learning material development</a:t>
            </a:r>
            <a:r>
              <a:rPr lang="en-US" sz="2500" dirty="0" smtClean="0">
                <a:solidFill>
                  <a:srgbClr val="002060"/>
                </a:solidFill>
                <a:latin typeface="Calibri Light" pitchFamily="34" charset="0"/>
                <a:cs typeface="Calibri Light" pitchFamily="34" charset="0"/>
              </a:rPr>
              <a:t>,</a:t>
            </a:r>
          </a:p>
          <a:p>
            <a:pPr marL="800100" lvl="1" indent="-342900" algn="just">
              <a:buFont typeface="Arial" panose="020B0604020202020204" pitchFamily="34" charset="0"/>
              <a:buChar char="•"/>
            </a:pPr>
            <a:r>
              <a:rPr lang="en-US" sz="2500" dirty="0" smtClean="0">
                <a:solidFill>
                  <a:srgbClr val="002060"/>
                </a:solidFill>
                <a:latin typeface="Calibri Light" pitchFamily="34" charset="0"/>
                <a:cs typeface="Calibri Light" pitchFamily="34" charset="0"/>
              </a:rPr>
              <a:t>professional </a:t>
            </a:r>
            <a:r>
              <a:rPr lang="en-US" sz="2500" dirty="0">
                <a:solidFill>
                  <a:srgbClr val="002060"/>
                </a:solidFill>
                <a:latin typeface="Calibri Light" pitchFamily="34" charset="0"/>
                <a:cs typeface="Calibri Light" pitchFamily="34" charset="0"/>
              </a:rPr>
              <a:t>collaboration with the public companies, and </a:t>
            </a:r>
            <a:r>
              <a:rPr lang="en-US" sz="2500" dirty="0" smtClean="0">
                <a:solidFill>
                  <a:srgbClr val="002060"/>
                </a:solidFill>
                <a:latin typeface="Calibri Light" pitchFamily="34" charset="0"/>
                <a:cs typeface="Calibri Light" pitchFamily="34" charset="0"/>
              </a:rPr>
              <a:t>other.</a:t>
            </a:r>
            <a:endParaRPr lang="en-US" sz="2500" dirty="0" smtClean="0">
              <a:solidFill>
                <a:srgbClr val="002060"/>
              </a:solidFill>
              <a:latin typeface="Calibri Light" pitchFamily="34" charset="0"/>
              <a:cs typeface="Calibri Light"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bs-Latn-BA" sz="2100" b="0" i="0" u="none" strike="noStrike" kern="1200" cap="none" spc="0" normalizeH="0" baseline="0" noProof="0" dirty="0">
              <a:ln>
                <a:noFill/>
              </a:ln>
              <a:solidFill>
                <a:srgbClr val="002060"/>
              </a:solidFill>
              <a:effectLst/>
              <a:uLnTx/>
              <a:uFillTx/>
              <a:latin typeface="Calibri Light" pitchFamily="34" charset="0"/>
              <a:cs typeface="Calibri Light" pitchFamily="34" charset="0"/>
            </a:endParaRPr>
          </a:p>
        </p:txBody>
      </p:sp>
    </p:spTree>
    <p:extLst>
      <p:ext uri="{BB962C8B-B14F-4D97-AF65-F5344CB8AC3E}">
        <p14:creationId xmlns:p14="http://schemas.microsoft.com/office/powerpoint/2010/main" val="524154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533400"/>
            <a:ext cx="8229600" cy="1143000"/>
          </a:xfrm>
        </p:spPr>
        <p:txBody>
          <a:bodyPr/>
          <a:lstStyle/>
          <a:p>
            <a:r>
              <a:rPr lang="en-US" b="1" dirty="0" smtClean="0">
                <a:solidFill>
                  <a:schemeClr val="tx2"/>
                </a:solidFill>
                <a:latin typeface="Calibri Light" pitchFamily="34" charset="0"/>
                <a:cs typeface="Calibri Light" pitchFamily="34" charset="0"/>
              </a:rPr>
              <a:t>Impact 4</a:t>
            </a:r>
            <a:endParaRPr lang="en-US" b="1" dirty="0">
              <a:latin typeface="Calibri Light" pitchFamily="34" charset="0"/>
              <a:cs typeface="Calibri Light" pitchFamily="34"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Content Placeholder 2"/>
          <p:cNvSpPr txBox="1">
            <a:spLocks/>
          </p:cNvSpPr>
          <p:nvPr/>
        </p:nvSpPr>
        <p:spPr>
          <a:xfrm>
            <a:off x="228600" y="1417637"/>
            <a:ext cx="8686800" cy="4525963"/>
          </a:xfrm>
          <a:prstGeom prst="rect">
            <a:avLst/>
          </a:prstGeom>
        </p:spPr>
        <p:txBody>
          <a:bodyPr vert="horz" lIns="91440" tIns="45720" rIns="91440" bIns="45720" rtlCol="0">
            <a:noAutofit/>
          </a:bodyPr>
          <a:lstStyle/>
          <a:p>
            <a:pPr marL="171450" indent="-171450" algn="just">
              <a:buFont typeface="Arial" panose="020B0604020202020204" pitchFamily="34" charset="0"/>
              <a:buChar char="•"/>
            </a:pPr>
            <a:endParaRPr lang="en-US" sz="600" dirty="0" smtClean="0">
              <a:solidFill>
                <a:srgbClr val="002060"/>
              </a:solidFill>
              <a:latin typeface="Calibri Light" pitchFamily="34" charset="0"/>
              <a:cs typeface="Calibri Light" pitchFamily="34" charset="0"/>
            </a:endParaRPr>
          </a:p>
          <a:p>
            <a:pPr marL="342900" indent="-342900" algn="just">
              <a:buFont typeface="Arial" panose="020B0604020202020204" pitchFamily="34" charset="0"/>
              <a:buChar char="•"/>
            </a:pPr>
            <a:r>
              <a:rPr lang="en-US" sz="2500" b="1" dirty="0">
                <a:solidFill>
                  <a:srgbClr val="002060"/>
                </a:solidFill>
                <a:latin typeface="Calibri Light" pitchFamily="34" charset="0"/>
                <a:cs typeface="Calibri Light" pitchFamily="34" charset="0"/>
              </a:rPr>
              <a:t>Impact on institutional </a:t>
            </a:r>
            <a:r>
              <a:rPr lang="en-US" sz="2500" b="1" dirty="0" smtClean="0">
                <a:solidFill>
                  <a:srgbClr val="002060"/>
                </a:solidFill>
                <a:latin typeface="Calibri Light" pitchFamily="34" charset="0"/>
                <a:cs typeface="Calibri Light" pitchFamily="34" charset="0"/>
              </a:rPr>
              <a:t>level</a:t>
            </a:r>
            <a:r>
              <a:rPr lang="en-US" sz="2500" dirty="0" smtClean="0">
                <a:solidFill>
                  <a:srgbClr val="002060"/>
                </a:solidFill>
                <a:latin typeface="Calibri Light" pitchFamily="34" charset="0"/>
                <a:cs typeface="Calibri Light" pitchFamily="34" charset="0"/>
              </a:rPr>
              <a:t>:</a:t>
            </a:r>
          </a:p>
          <a:p>
            <a:pPr marL="800100" lvl="1" indent="-342900" algn="just">
              <a:buFont typeface="Arial" panose="020B0604020202020204" pitchFamily="34" charset="0"/>
              <a:buChar char="•"/>
            </a:pPr>
            <a:r>
              <a:rPr lang="en-US" sz="2500" dirty="0">
                <a:solidFill>
                  <a:srgbClr val="002060"/>
                </a:solidFill>
                <a:latin typeface="Calibri Light" pitchFamily="34" charset="0"/>
                <a:cs typeface="Calibri Light" pitchFamily="34" charset="0"/>
              </a:rPr>
              <a:t>Institution’s visibility </a:t>
            </a:r>
            <a:r>
              <a:rPr lang="en-US" sz="2500" dirty="0" smtClean="0">
                <a:solidFill>
                  <a:srgbClr val="002060"/>
                </a:solidFill>
                <a:latin typeface="Calibri Light" pitchFamily="34" charset="0"/>
                <a:cs typeface="Calibri Light" pitchFamily="34" charset="0"/>
              </a:rPr>
              <a:t>will be increased,</a:t>
            </a:r>
          </a:p>
          <a:p>
            <a:pPr marL="800100" lvl="1" indent="-342900" algn="just">
              <a:buFont typeface="Arial" panose="020B0604020202020204" pitchFamily="34" charset="0"/>
              <a:buChar char="•"/>
            </a:pPr>
            <a:r>
              <a:rPr lang="en-US" sz="2500" dirty="0">
                <a:solidFill>
                  <a:srgbClr val="002060"/>
                </a:solidFill>
                <a:latin typeface="Calibri Light" pitchFamily="34" charset="0"/>
                <a:cs typeface="Calibri Light" pitchFamily="34" charset="0"/>
              </a:rPr>
              <a:t>Institution’s</a:t>
            </a:r>
            <a:r>
              <a:rPr lang="en-US" sz="2500" dirty="0" smtClean="0">
                <a:solidFill>
                  <a:srgbClr val="002060"/>
                </a:solidFill>
                <a:latin typeface="Calibri Light" pitchFamily="34" charset="0"/>
                <a:cs typeface="Calibri Light" pitchFamily="34" charset="0"/>
              </a:rPr>
              <a:t> </a:t>
            </a:r>
            <a:r>
              <a:rPr lang="en-US" sz="2500" dirty="0">
                <a:solidFill>
                  <a:srgbClr val="002060"/>
                </a:solidFill>
                <a:latin typeface="Calibri Light" pitchFamily="34" charset="0"/>
                <a:cs typeface="Calibri Light" pitchFamily="34" charset="0"/>
              </a:rPr>
              <a:t>quality standards and </a:t>
            </a:r>
            <a:r>
              <a:rPr lang="en-US" sz="2500" dirty="0" smtClean="0">
                <a:solidFill>
                  <a:srgbClr val="002060"/>
                </a:solidFill>
                <a:latin typeface="Calibri Light" pitchFamily="34" charset="0"/>
                <a:cs typeface="Calibri Light" pitchFamily="34" charset="0"/>
              </a:rPr>
              <a:t>goals </a:t>
            </a:r>
            <a:r>
              <a:rPr lang="en-US" sz="2500" dirty="0">
                <a:solidFill>
                  <a:srgbClr val="002060"/>
                </a:solidFill>
                <a:latin typeface="Calibri Light" pitchFamily="34" charset="0"/>
                <a:cs typeface="Calibri Light" pitchFamily="34" charset="0"/>
              </a:rPr>
              <a:t>are raising</a:t>
            </a:r>
            <a:r>
              <a:rPr lang="en-US" sz="2500" dirty="0" smtClean="0">
                <a:solidFill>
                  <a:srgbClr val="002060"/>
                </a:solidFill>
                <a:latin typeface="Calibri Light" pitchFamily="34" charset="0"/>
                <a:cs typeface="Calibri Light" pitchFamily="34" charset="0"/>
              </a:rPr>
              <a:t>, </a:t>
            </a:r>
          </a:p>
          <a:p>
            <a:pPr marL="800100" lvl="1" indent="-342900" algn="just">
              <a:buFont typeface="Arial" panose="020B0604020202020204" pitchFamily="34" charset="0"/>
              <a:buChar char="•"/>
            </a:pPr>
            <a:r>
              <a:rPr lang="en-US" sz="2500" dirty="0" smtClean="0">
                <a:solidFill>
                  <a:srgbClr val="002060"/>
                </a:solidFill>
                <a:latin typeface="Calibri Light" pitchFamily="34" charset="0"/>
                <a:cs typeface="Calibri Light" pitchFamily="34" charset="0"/>
              </a:rPr>
              <a:t>The </a:t>
            </a:r>
            <a:r>
              <a:rPr lang="en-US" sz="2500" dirty="0">
                <a:solidFill>
                  <a:srgbClr val="002060"/>
                </a:solidFill>
                <a:latin typeface="Calibri Light" pitchFamily="34" charset="0"/>
                <a:cs typeface="Calibri Light" pitchFamily="34" charset="0"/>
              </a:rPr>
              <a:t>competences of teaching </a:t>
            </a:r>
            <a:r>
              <a:rPr lang="en-US" sz="2500" dirty="0" smtClean="0">
                <a:solidFill>
                  <a:srgbClr val="002060"/>
                </a:solidFill>
                <a:latin typeface="Calibri Light" pitchFamily="34" charset="0"/>
                <a:cs typeface="Calibri Light" pitchFamily="34" charset="0"/>
              </a:rPr>
              <a:t>staff </a:t>
            </a:r>
            <a:r>
              <a:rPr lang="en-US" sz="2500" dirty="0">
                <a:solidFill>
                  <a:srgbClr val="002060"/>
                </a:solidFill>
                <a:latin typeface="Calibri Light" pitchFamily="34" charset="0"/>
                <a:cs typeface="Calibri Light" pitchFamily="34" charset="0"/>
              </a:rPr>
              <a:t>are </a:t>
            </a:r>
            <a:r>
              <a:rPr lang="en-US" sz="2500" dirty="0" smtClean="0">
                <a:solidFill>
                  <a:srgbClr val="002060"/>
                </a:solidFill>
                <a:latin typeface="Calibri Light" pitchFamily="34" charset="0"/>
                <a:cs typeface="Calibri Light" pitchFamily="34" charset="0"/>
              </a:rPr>
              <a:t>raising,</a:t>
            </a:r>
          </a:p>
          <a:p>
            <a:pPr marL="800100" lvl="1" indent="-342900" algn="just">
              <a:buFont typeface="Arial" panose="020B0604020202020204" pitchFamily="34" charset="0"/>
              <a:buChar char="•"/>
            </a:pPr>
            <a:r>
              <a:rPr lang="en-US" sz="2500" dirty="0" smtClean="0">
                <a:solidFill>
                  <a:srgbClr val="002060"/>
                </a:solidFill>
                <a:latin typeface="Calibri Light" pitchFamily="34" charset="0"/>
                <a:cs typeface="Calibri Light" pitchFamily="34" charset="0"/>
              </a:rPr>
              <a:t>Many </a:t>
            </a:r>
            <a:r>
              <a:rPr lang="en-US" sz="2500" dirty="0">
                <a:solidFill>
                  <a:srgbClr val="002060"/>
                </a:solidFill>
                <a:latin typeface="Calibri Light" pitchFamily="34" charset="0"/>
                <a:cs typeface="Calibri Light" pitchFamily="34" charset="0"/>
              </a:rPr>
              <a:t>new contacts at individual and institutional scale have been established</a:t>
            </a:r>
            <a:r>
              <a:rPr lang="en-US" sz="2500" dirty="0" smtClean="0">
                <a:solidFill>
                  <a:srgbClr val="002060"/>
                </a:solidFill>
                <a:latin typeface="Calibri Light" pitchFamily="34" charset="0"/>
                <a:cs typeface="Calibri Light" pitchFamily="34" charset="0"/>
              </a:rPr>
              <a:t>.</a:t>
            </a:r>
            <a:endParaRPr lang="sr-Latn-RS" sz="2500" dirty="0" smtClean="0">
              <a:solidFill>
                <a:srgbClr val="002060"/>
              </a:solidFill>
              <a:latin typeface="Calibri Light" pitchFamily="34" charset="0"/>
              <a:cs typeface="Calibri Light" pitchFamily="34" charset="0"/>
            </a:endParaRPr>
          </a:p>
          <a:p>
            <a:pPr marL="171450" indent="-171450" algn="just">
              <a:buFont typeface="Arial" panose="020B0604020202020204" pitchFamily="34" charset="0"/>
              <a:buChar char="•"/>
            </a:pPr>
            <a:endParaRPr lang="en-US" sz="600" dirty="0" smtClean="0">
              <a:solidFill>
                <a:srgbClr val="002060"/>
              </a:solidFill>
              <a:latin typeface="Calibri Light" pitchFamily="34" charset="0"/>
              <a:cs typeface="Calibri Light"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bs-Latn-BA" sz="2100" b="0" i="0" u="none" strike="noStrike" kern="1200" cap="none" spc="0" normalizeH="0" baseline="0" noProof="0" dirty="0">
              <a:ln>
                <a:noFill/>
              </a:ln>
              <a:solidFill>
                <a:srgbClr val="002060"/>
              </a:solidFill>
              <a:effectLst/>
              <a:uLnTx/>
              <a:uFillTx/>
              <a:latin typeface="Calibri Light" pitchFamily="34" charset="0"/>
              <a:cs typeface="Calibri Light" pitchFamily="34" charset="0"/>
            </a:endParaRPr>
          </a:p>
        </p:txBody>
      </p:sp>
    </p:spTree>
    <p:extLst>
      <p:ext uri="{BB962C8B-B14F-4D97-AF65-F5344CB8AC3E}">
        <p14:creationId xmlns:p14="http://schemas.microsoft.com/office/powerpoint/2010/main" val="3975205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TotalTime>
  <Words>761</Words>
  <Application>Microsoft Office PowerPoint</Application>
  <PresentationFormat>On-screen Show (4:3)</PresentationFormat>
  <Paragraphs>93</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The role of the FTS in SWARM</vt:lpstr>
      <vt:lpstr>Overall Broader Objective</vt:lpstr>
      <vt:lpstr>Specific Objectives</vt:lpstr>
      <vt:lpstr>Sustainability</vt:lpstr>
      <vt:lpstr>Impact 1</vt:lpstr>
      <vt:lpstr>Impact 2</vt:lpstr>
      <vt:lpstr>Impact 3</vt:lpstr>
      <vt:lpstr>Impact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Đurica Marković</cp:lastModifiedBy>
  <cp:revision>28</cp:revision>
  <dcterms:created xsi:type="dcterms:W3CDTF">2006-08-16T00:00:00Z</dcterms:created>
  <dcterms:modified xsi:type="dcterms:W3CDTF">2019-03-20T06:03:11Z</dcterms:modified>
</cp:coreProperties>
</file>